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71" r:id="rId2"/>
    <p:sldId id="260" r:id="rId3"/>
    <p:sldId id="266" r:id="rId4"/>
    <p:sldId id="258" r:id="rId5"/>
    <p:sldId id="259" r:id="rId6"/>
    <p:sldId id="268" r:id="rId7"/>
    <p:sldId id="269" r:id="rId8"/>
    <p:sldId id="270" r:id="rId9"/>
    <p:sldId id="261" r:id="rId10"/>
    <p:sldId id="267" r:id="rId11"/>
    <p:sldId id="264"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autoAdjust="0"/>
  </p:normalViewPr>
  <p:slideViewPr>
    <p:cSldViewPr snapToGrid="0">
      <p:cViewPr varScale="1">
        <p:scale>
          <a:sx n="56" d="100"/>
          <a:sy n="56" d="100"/>
        </p:scale>
        <p:origin x="-96" y="-1278"/>
      </p:cViewPr>
      <p:guideLst>
        <p:guide orient="horz" pos="2160"/>
        <p:guide pos="3840"/>
      </p:guideLst>
    </p:cSldViewPr>
  </p:slideViewPr>
  <p:outlineViewPr>
    <p:cViewPr>
      <p:scale>
        <a:sx n="33" d="100"/>
        <a:sy n="33" d="100"/>
      </p:scale>
      <p:origin x="126"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pPr/>
              <a:t>10/20/2021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10/20/2021</a:t>
            </a:fld>
            <a:endParaRPr lang="en-US" dirty="0"/>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b="1" dirty="0" smtClean="0"/>
              <a:t>Дәріс 8.</a:t>
            </a:r>
            <a:r>
              <a:rPr lang="kk-KZ" dirty="0" smtClean="0"/>
              <a:t> «Көбік қатысындағы химиялық технологиялар»</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Картинки по запросу Көбік"/>
          <p:cNvSpPr>
            <a:spLocks noChangeAspect="1" noChangeArrowheads="1"/>
          </p:cNvSpPr>
          <p:nvPr/>
        </p:nvSpPr>
        <p:spPr bwMode="auto">
          <a:xfrm>
            <a:off x="1288916" y="2352770"/>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Картинки по запросу Көбік"/>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33378" y="3444662"/>
            <a:ext cx="5958625" cy="34133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6" descr="Картинки по запросу Көбік"/>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Көбік"/>
          <p:cNvSpPr>
            <a:spLocks noChangeAspect="1" noChangeArrowheads="1"/>
          </p:cNvSpPr>
          <p:nvPr/>
        </p:nvSpPr>
        <p:spPr bwMode="auto">
          <a:xfrm>
            <a:off x="2114283" y="268437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8" name="Picture 10" descr="Картинки по запросу Көбіктер"/>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33378" y="7941"/>
            <a:ext cx="5958625" cy="3436725"/>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Картинки по запросу өрт сөндіру техникасы"/>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 y="7938"/>
            <a:ext cx="6233375" cy="3429037"/>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descr="Картинки по запросу өрт сөндіру техникасы"/>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444663"/>
            <a:ext cx="6233376" cy="34367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52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kk-KZ" b="1" kern="0" dirty="0" smtClean="0">
                <a:solidFill>
                  <a:srgbClr val="FF0000"/>
                </a:solidFill>
                <a:effectLst>
                  <a:outerShdw blurRad="38100" dist="38100" dir="2700000" algn="tl">
                    <a:srgbClr val="000000"/>
                  </a:outerShdw>
                </a:effectLst>
                <a:latin typeface="Times New Roman" pitchFamily="18" charset="0"/>
                <a:cs typeface="Times New Roman" pitchFamily="18" charset="0"/>
              </a:rPr>
              <a:t>Қорытынды</a:t>
            </a:r>
            <a:r>
              <a:rPr lang="en-US" b="1" kern="0" dirty="0" smtClean="0">
                <a:solidFill>
                  <a:srgbClr val="FF0000"/>
                </a:solidFill>
                <a:effectLst>
                  <a:outerShdw blurRad="38100" dist="38100" dir="2700000" algn="tl">
                    <a:srgbClr val="000000"/>
                  </a:outerShdw>
                </a:effectLst>
                <a:latin typeface="Times New Roman" pitchFamily="18" charset="0"/>
                <a:cs typeface="Times New Roman" pitchFamily="18" charset="0"/>
              </a:rPr>
              <a:t>:</a:t>
            </a:r>
            <a:endParaRPr lang="ru-RU" dirty="0"/>
          </a:p>
        </p:txBody>
      </p:sp>
      <p:sp>
        <p:nvSpPr>
          <p:cNvPr id="3" name="Объект 2"/>
          <p:cNvSpPr>
            <a:spLocks noGrp="1"/>
          </p:cNvSpPr>
          <p:nvPr>
            <p:ph idx="4294967295"/>
          </p:nvPr>
        </p:nvSpPr>
        <p:spPr>
          <a:xfrm>
            <a:off x="0" y="2057400"/>
            <a:ext cx="11174413" cy="3055938"/>
          </a:xfrm>
        </p:spPr>
        <p:txBody>
          <a:bodyPr>
            <a:normAutofit/>
          </a:bodyPr>
          <a:lstStyle/>
          <a:p>
            <a:pPr marL="0" indent="0" algn="just">
              <a:buNone/>
            </a:pPr>
            <a:r>
              <a:rPr lang="kk-KZ" sz="2800" dirty="0" smtClean="0">
                <a:latin typeface="Times New Roman" panose="02020603050405020304" pitchFamily="18" charset="0"/>
                <a:cs typeface="Times New Roman" panose="02020603050405020304" pitchFamily="18" charset="0"/>
              </a:rPr>
              <a:t>     ЖАЛПЫ АЛҒАНДА ӨРТТІ СУМЕН ШАШЫП СӨНДІРУГЕ ҚАРАҒАНДА КӨБІКПЕН СӨНДІРІУ ӘЛДЕ ҚАЙДА ТИІМДІ ЕКЕНІН КӨРУГЕ БОЛАДЫ                                     </a:t>
            </a:r>
          </a:p>
          <a:p>
            <a:pPr marL="0" indent="0" algn="just">
              <a:buNone/>
            </a:pP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     КӨБІКПЕН СӨНДІРГЕН ЗАТТАР ІСТЕН ШЫҒЫП КЕТПЕЙДЫ ОНЫ АРЫ ҚАРАЙ ПАЙДАЛАНУҒА БОЛАДЫ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7770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b="1" dirty="0"/>
              <a:t>Тамақ өнеркәсібіндегі көбіктер</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kk-KZ" dirty="0"/>
              <a:t>Тұтынушылардың дәмге деген талғамын қанағаттандыру мақсатымен тамақ өнімдерінің құрылымы мен консистенциясын өзгерту тәсілдерінің бірі – ол тамақ шикізатына диспергирленген ауа мен басұа газдарды қосу.</a:t>
            </a:r>
            <a:endParaRPr lang="ru-RU" dirty="0"/>
          </a:p>
          <a:p>
            <a:r>
              <a:rPr lang="kk-KZ" dirty="0"/>
              <a:t>Көптеген тамақ өнімдері үшін көбіктүзгіштік құрылымы олардың өзіндік қасиеттеріне шешуші әсер етеді. (Мысалы, ұннан жасалған және кейбір кондитерлік өнімдері, балмұздақ, сусын және десерттік өнімдерде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kk-KZ" dirty="0"/>
              <a:t>Тамақ өнеркәсібінде көбікті пайдаланудың тағы бір бағыты ол жартылайфабрикатты әрі қарай өңдеуге дайындау сатысында көбіктенуді жүргізу, мысалы, кептіру. Бұл әрекет тамақ өнімдерінің технологиясын жеңілдетеді және олардың сапасын жақсартуға көмек береді. Мысалы, алдын ала көбіктену тәсілінен алынған ұсақ саңылаулы құрғақ материалды ұсақтау құрғақ ұнтақты ұсақтаумен салыстырғанда аз энергия шығынын қажет етеді. Алдын ала көбіктенумен кептіру жіңішке құрылымды құрғақ өнімді алуға мүмкіндік береді. Ол құрылым ауа көпіршіктері арасындағы қабырға қалыңдығымен анықталады. Алдын ала көбіктенумен кептіру тәсілі ұнтақтап кептіру кезінде өнім сапасы тез өзгеретін жағдайда қолданылады. Ол тамақ өнеркәсібіндегі кептіру тәсілінің неізгілерінің бірі болып табылады.</a:t>
            </a:r>
            <a:endParaRPr lang="ru-RU" dirty="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kk-KZ" dirty="0"/>
              <a:t>Көбікпен кептіру құрғақ сүт, құрғақ картоп пюресін, жұмыртқа ұнтағын, кофе, кейбір жемістердің құрғақ пюресін, цитрусты шырындар, көпіретін сусындар дайындауға арналған ұнтақ жасап шығаруда көптеп қолданылады.  Көбікпен кептіру үрдісі көбіктелген массаны құрайтын концентратты ұсақтау жолымен алуға және кептіру құрылғысында көбік өнімін сублимациялы кептіруге негізделген. Үздіксіз кептіру кезінде перфорирленген тасымалдау лентасында мөлшерлегіш көмегімен көбікке біркелкі қалыңдықтағы кабат жағылады. Кептіруден кейін дайын өнімді шығарып алып, ұнтақтайды.</a:t>
            </a:r>
            <a:endParaRPr lang="ru-RU" dirty="0"/>
          </a:p>
          <a:p>
            <a:r>
              <a:rPr lang="kk-KZ" dirty="0"/>
              <a:t>Тамақ өнімдерінің көбіктүзгіштігіне табиғи заттар (жұмыртқа ақуызы), өнімді дайындау үрдісінде пайда болатын заттар (сыра) және жасанды қосылатын заттар (мысалы, кондитерлік өнімдер) пайдаланылады. Көбіктенген кондитерлік өнімдер үшін (пастила, зефир,суфле) көбіктүзгіш ретінде жұмыртқа ақуызы немесе кейде гидролизденген ақуызды заттар (мысалы, сүт өнімдерінен алынған заттар) жиі қолданылады. Қосылатын ақуыз мөлшері әдетте рецептура массасының 1 – 1,5%-нен аспайды.</a:t>
            </a:r>
            <a:endParaRPr lang="ru-RU" dirty="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sp>
        <p:nvSpPr>
          <p:cNvPr id="15362" name="Объект 2"/>
          <p:cNvSpPr>
            <a:spLocks noGrp="1"/>
          </p:cNvSpPr>
          <p:nvPr>
            <p:ph sz="quarter" idx="4294967295"/>
          </p:nvPr>
        </p:nvSpPr>
        <p:spPr>
          <a:xfrm>
            <a:off x="1524000" y="731839"/>
            <a:ext cx="8534400" cy="3475037"/>
          </a:xfrm>
          <a:prstGeom prst="rect">
            <a:avLst/>
          </a:prstGeom>
        </p:spPr>
        <p:txBody>
          <a:bodyPr/>
          <a:lstStyle/>
          <a:p>
            <a:endParaRPr lang="ru-RU" smtClean="0"/>
          </a:p>
        </p:txBody>
      </p:sp>
      <p:pic>
        <p:nvPicPr>
          <p:cNvPr id="1536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16386" name="Объект 7"/>
          <p:cNvPicPr>
            <a:picLocks noGrp="1" noChangeAspect="1"/>
          </p:cNvPicPr>
          <p:nvPr>
            <p:ph sz="quarter" idx="4294967295"/>
          </p:nvPr>
        </p:nvPicPr>
        <p:blipFill>
          <a:blip r:embed="rId2" cstate="print"/>
          <a:srcRect/>
          <a:stretch>
            <a:fillRect/>
          </a:stretch>
        </p:blipFill>
        <p:spPr>
          <a:xfrm>
            <a:off x="1" y="-53975"/>
            <a:ext cx="12147551" cy="6911975"/>
          </a:xfrm>
          <a:prstGeom prst="rect">
            <a:avLst/>
          </a:prstGeom>
        </p:spPr>
      </p:pic>
      <p:sp>
        <p:nvSpPr>
          <p:cNvPr id="9" name="TextBox 8"/>
          <p:cNvSpPr txBox="1"/>
          <p:nvPr/>
        </p:nvSpPr>
        <p:spPr>
          <a:xfrm>
            <a:off x="143933" y="1557339"/>
            <a:ext cx="12048067" cy="2677656"/>
          </a:xfrm>
          <a:prstGeom prst="rect">
            <a:avLst/>
          </a:prstGeom>
          <a:noFill/>
        </p:spPr>
        <p:txBody>
          <a:bodyPr>
            <a:spAutoFit/>
          </a:bodyPr>
          <a:lstStyle/>
          <a:p>
            <a:pPr algn="just" fontAlgn="auto">
              <a:spcBef>
                <a:spcPts val="0"/>
              </a:spcBef>
              <a:spcAft>
                <a:spcPts val="0"/>
              </a:spcAft>
              <a:defRPr/>
            </a:pPr>
            <a:r>
              <a:rPr lang="kk-KZ" sz="2800" b="1" dirty="0">
                <a:solidFill>
                  <a:schemeClr val="accent4">
                    <a:lumMod val="50000"/>
                  </a:schemeClr>
                </a:solidFill>
                <a:latin typeface="Times New Roman" panose="02020603050405020304" pitchFamily="18" charset="0"/>
                <a:cs typeface="Times New Roman" panose="02020603050405020304" pitchFamily="18" charset="0"/>
              </a:rPr>
              <a:t>Көбіктерді тағам өнеркәсібінде десерт, сусындар, кофе стилінде капучино, көбік жабыны бар сусындар, зефирлер т. б. азық</a:t>
            </a:r>
            <a:r>
              <a:rPr lang="en-US" sz="2800" b="1" dirty="0">
                <a:solidFill>
                  <a:schemeClr val="accent4">
                    <a:lumMod val="50000"/>
                  </a:schemeClr>
                </a:solidFill>
                <a:latin typeface="Times New Roman" panose="02020603050405020304" pitchFamily="18" charset="0"/>
                <a:cs typeface="Times New Roman" panose="02020603050405020304" pitchFamily="18" charset="0"/>
              </a:rPr>
              <a:t>-</a:t>
            </a:r>
            <a:r>
              <a:rPr lang="kk-KZ" sz="2800" b="1" dirty="0">
                <a:solidFill>
                  <a:schemeClr val="accent4">
                    <a:lumMod val="50000"/>
                  </a:schemeClr>
                </a:solidFill>
                <a:latin typeface="Times New Roman" panose="02020603050405020304" pitchFamily="18" charset="0"/>
                <a:cs typeface="Times New Roman" panose="02020603050405020304" pitchFamily="18" charset="0"/>
              </a:rPr>
              <a:t>түлік саласында қолдану. Көбіктерді сусын, тағамға пайдалану үшін, оның жарамдылығына БАЗ</a:t>
            </a:r>
            <a:r>
              <a:rPr lang="en-US" sz="2800" b="1" dirty="0">
                <a:solidFill>
                  <a:schemeClr val="accent4">
                    <a:lumMod val="50000"/>
                  </a:schemeClr>
                </a:solidFill>
                <a:latin typeface="Times New Roman" panose="02020603050405020304" pitchFamily="18" charset="0"/>
                <a:cs typeface="Times New Roman" panose="02020603050405020304" pitchFamily="18" charset="0"/>
              </a:rPr>
              <a:t>-</a:t>
            </a:r>
            <a:r>
              <a:rPr lang="kk-KZ" sz="2800" b="1" dirty="0">
                <a:solidFill>
                  <a:schemeClr val="accent4">
                    <a:lumMod val="50000"/>
                  </a:schemeClr>
                </a:solidFill>
                <a:latin typeface="Times New Roman" panose="02020603050405020304" pitchFamily="18" charset="0"/>
                <a:cs typeface="Times New Roman" panose="02020603050405020304" pitchFamily="18" charset="0"/>
              </a:rPr>
              <a:t>қа келесі компоненттерді қолданады: этил спиртінің ерітіндісін </a:t>
            </a:r>
            <a:r>
              <a:rPr lang="en-US" sz="2800" b="1" dirty="0">
                <a:solidFill>
                  <a:schemeClr val="accent4">
                    <a:lumMod val="50000"/>
                  </a:schemeClr>
                </a:solidFill>
                <a:latin typeface="Times New Roman" panose="02020603050405020304" pitchFamily="18" charset="0"/>
                <a:cs typeface="Times New Roman" panose="02020603050405020304" pitchFamily="18" charset="0"/>
              </a:rPr>
              <a:t>15-40% </a:t>
            </a:r>
            <a:r>
              <a:rPr lang="kk-KZ" sz="2800" b="1" dirty="0">
                <a:solidFill>
                  <a:schemeClr val="accent4">
                    <a:lumMod val="50000"/>
                  </a:schemeClr>
                </a:solidFill>
                <a:latin typeface="Times New Roman" panose="02020603050405020304" pitchFamily="18" charset="0"/>
                <a:cs typeface="Times New Roman" panose="02020603050405020304" pitchFamily="18" charset="0"/>
              </a:rPr>
              <a:t>және гидрофильді липофиль баланс. Сол кезде арнайы жабдықты қажет етпеитін тұрақты көбікті аламыз.</a:t>
            </a:r>
            <a:endParaRPr lang="ru-RU" sz="28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extLst>
          </a:blip>
          <a:stretch>
            <a:fillRect/>
          </a:stretch>
        </p:blipFill>
        <p:spPr>
          <a:xfrm>
            <a:off x="1" y="0"/>
            <a:ext cx="2319435" cy="17728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17410" name="Объект 3"/>
          <p:cNvPicPr>
            <a:picLocks noGrp="1" noChangeAspect="1"/>
          </p:cNvPicPr>
          <p:nvPr>
            <p:ph sz="quarter" idx="4294967295"/>
          </p:nvPr>
        </p:nvPicPr>
        <p:blipFill>
          <a:blip r:embed="rId2" cstate="print"/>
          <a:srcRect/>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extLst>
          </a:blip>
          <a:stretch>
            <a:fillRect/>
          </a:stretch>
        </p:blipFill>
        <p:spPr>
          <a:xfrm>
            <a:off x="5601835" y="3356992"/>
            <a:ext cx="6629808" cy="3322866"/>
          </a:xfrm>
          <a:prstGeom prst="rect">
            <a:avLst/>
          </a:prstGeom>
          <a:ln>
            <a:noFill/>
          </a:ln>
          <a:effectLst>
            <a:softEdge rad="112500"/>
          </a:effectLst>
        </p:spPr>
      </p:pic>
      <p:sp>
        <p:nvSpPr>
          <p:cNvPr id="6" name="TextBox 5"/>
          <p:cNvSpPr txBox="1"/>
          <p:nvPr/>
        </p:nvSpPr>
        <p:spPr>
          <a:xfrm>
            <a:off x="719667" y="420689"/>
            <a:ext cx="10852151" cy="1938992"/>
          </a:xfrm>
          <a:prstGeom prst="rect">
            <a:avLst/>
          </a:prstGeom>
          <a:noFill/>
        </p:spPr>
        <p:txBody>
          <a:bodyPr>
            <a:spAutoFit/>
          </a:bodyPr>
          <a:lstStyle/>
          <a:p>
            <a:pPr algn="just" fontAlgn="auto">
              <a:spcBef>
                <a:spcPts val="0"/>
              </a:spcBef>
              <a:spcAft>
                <a:spcPts val="0"/>
              </a:spcAft>
              <a:defRPr/>
            </a:pPr>
            <a:r>
              <a:rPr lang="kk-KZ" sz="4000" b="1" i="1" dirty="0">
                <a:solidFill>
                  <a:schemeClr val="accent2">
                    <a:lumMod val="75000"/>
                  </a:schemeClr>
                </a:solidFill>
                <a:latin typeface="Times New Roman" panose="02020603050405020304" pitchFamily="18" charset="0"/>
                <a:cs typeface="Times New Roman" panose="02020603050405020304" pitchFamily="18" charset="0"/>
              </a:rPr>
              <a:t>Капучино ең танымал көбікті кофе. Оны әдетте дайындау үшін көбікті шығаруға қымбат жабдық қажет. </a:t>
            </a:r>
            <a:endParaRPr lang="ru-RU" sz="4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extLst>
          </a:blip>
          <a:stretch>
            <a:fillRect/>
          </a:stretch>
        </p:blipFill>
        <p:spPr>
          <a:xfrm>
            <a:off x="-336715" y="2996952"/>
            <a:ext cx="6048672" cy="3861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pic>
        <p:nvPicPr>
          <p:cNvPr id="18434" name="Объект 3"/>
          <p:cNvPicPr>
            <a:picLocks noGrp="1" noChangeAspect="1"/>
          </p:cNvPicPr>
          <p:nvPr>
            <p:ph sz="quarter" idx="4294967295"/>
          </p:nvPr>
        </p:nvPicPr>
        <p:blipFill>
          <a:blip r:embed="rId2" cstate="print"/>
          <a:srcRect/>
          <a:stretch>
            <a:fillRect/>
          </a:stretch>
        </p:blipFill>
        <p:spPr>
          <a:xfrm>
            <a:off x="0" y="9525"/>
            <a:ext cx="12192000" cy="6858000"/>
          </a:xfrm>
          <a:prstGeom prst="rect">
            <a:avLst/>
          </a:prstGeom>
        </p:spPr>
      </p:pic>
      <p:pic>
        <p:nvPicPr>
          <p:cNvPr id="18435" name="Рисунок 4"/>
          <p:cNvPicPr>
            <a:picLocks noChangeAspect="1"/>
          </p:cNvPicPr>
          <p:nvPr/>
        </p:nvPicPr>
        <p:blipFill>
          <a:blip r:embed="rId3" cstate="print"/>
          <a:srcRect/>
          <a:stretch>
            <a:fillRect/>
          </a:stretch>
        </p:blipFill>
        <p:spPr bwMode="auto">
          <a:xfrm>
            <a:off x="814918" y="476250"/>
            <a:ext cx="5583767" cy="3232150"/>
          </a:xfrm>
          <a:prstGeom prst="rect">
            <a:avLst/>
          </a:prstGeom>
          <a:noFill/>
          <a:ln w="9525">
            <a:noFill/>
            <a:miter lim="800000"/>
            <a:headEnd/>
            <a:tailEnd/>
          </a:ln>
        </p:spPr>
      </p:pic>
      <p:pic>
        <p:nvPicPr>
          <p:cNvPr id="6" name="Рисунок 5"/>
          <p:cNvPicPr>
            <a:picLocks noChangeAspect="1"/>
          </p:cNvPicPr>
          <p:nvPr/>
        </p:nvPicPr>
        <p:blipFill rotWithShape="1">
          <a:blip r:embed="rId4" cstate="print"/>
          <a:srcRect l="29146" r="34011"/>
          <a:stretch/>
        </p:blipFill>
        <p:spPr>
          <a:xfrm>
            <a:off x="6398685" y="476250"/>
            <a:ext cx="1663700" cy="3232150"/>
          </a:xfrm>
          <a:prstGeom prst="rect">
            <a:avLst/>
          </a:prstGeom>
          <a:ln>
            <a:noFill/>
          </a:ln>
          <a:effectLst>
            <a:outerShdw blurRad="292100" dist="139700" dir="2700000" algn="tl" rotWithShape="0">
              <a:srgbClr val="333333">
                <a:alpha val="65000"/>
              </a:srgbClr>
            </a:outerShdw>
          </a:effectLst>
        </p:spPr>
      </p:pic>
      <p:pic>
        <p:nvPicPr>
          <p:cNvPr id="18437" name="Рисунок 6"/>
          <p:cNvPicPr>
            <a:picLocks noChangeAspect="1"/>
          </p:cNvPicPr>
          <p:nvPr/>
        </p:nvPicPr>
        <p:blipFill>
          <a:blip r:embed="rId5" cstate="print"/>
          <a:srcRect/>
          <a:stretch>
            <a:fillRect/>
          </a:stretch>
        </p:blipFill>
        <p:spPr bwMode="auto">
          <a:xfrm>
            <a:off x="6379634" y="3595688"/>
            <a:ext cx="5154084" cy="2965450"/>
          </a:xfrm>
          <a:prstGeom prst="rect">
            <a:avLst/>
          </a:prstGeom>
          <a:noFill/>
          <a:ln w="9525">
            <a:noFill/>
            <a:miter lim="800000"/>
            <a:headEnd/>
            <a:tailEnd/>
          </a:ln>
        </p:spPr>
      </p:pic>
      <p:pic>
        <p:nvPicPr>
          <p:cNvPr id="18438" name="Рисунок 7"/>
          <p:cNvPicPr>
            <a:picLocks noChangeAspect="1"/>
          </p:cNvPicPr>
          <p:nvPr/>
        </p:nvPicPr>
        <p:blipFill>
          <a:blip r:embed="rId6" cstate="print"/>
          <a:srcRect/>
          <a:stretch>
            <a:fillRect/>
          </a:stretch>
        </p:blipFill>
        <p:spPr bwMode="auto">
          <a:xfrm>
            <a:off x="-143933" y="3933826"/>
            <a:ext cx="3998384" cy="2924175"/>
          </a:xfrm>
          <a:prstGeom prst="rect">
            <a:avLst/>
          </a:prstGeom>
          <a:noFill/>
          <a:ln w="9525">
            <a:noFill/>
            <a:miter lim="800000"/>
            <a:headEnd/>
            <a:tailEnd/>
          </a:ln>
        </p:spPr>
      </p:pic>
      <p:pic>
        <p:nvPicPr>
          <p:cNvPr id="18439" name="Picture 2"/>
          <p:cNvPicPr>
            <a:picLocks noChangeAspect="1" noChangeArrowheads="1"/>
          </p:cNvPicPr>
          <p:nvPr/>
        </p:nvPicPr>
        <p:blipFill>
          <a:blip r:embed="rId7" cstate="print"/>
          <a:srcRect/>
          <a:stretch>
            <a:fillRect/>
          </a:stretch>
        </p:blipFill>
        <p:spPr bwMode="auto">
          <a:xfrm rot="-7954168">
            <a:off x="8576470" y="-458523"/>
            <a:ext cx="3167062" cy="4144433"/>
          </a:xfrm>
          <a:prstGeom prst="rect">
            <a:avLst/>
          </a:prstGeom>
          <a:noFill/>
          <a:ln w="9525">
            <a:noFill/>
            <a:miter lim="800000"/>
            <a:headEnd/>
            <a:tailEnd/>
          </a:ln>
        </p:spPr>
      </p:pic>
      <p:sp>
        <p:nvSpPr>
          <p:cNvPr id="9" name="Прямоугольник 8"/>
          <p:cNvSpPr/>
          <p:nvPr/>
        </p:nvSpPr>
        <p:spPr>
          <a:xfrm rot="20592220">
            <a:off x="1522117" y="2873075"/>
            <a:ext cx="9217024" cy="1200329"/>
          </a:xfrm>
          <a:prstGeom prst="rect">
            <a:avLst/>
          </a:prstGeom>
          <a:noFill/>
        </p:spPr>
        <p:txBody>
          <a:bodyPr>
            <a:spAutoFit/>
          </a:bodyPr>
          <a:lstStyle/>
          <a:p>
            <a:pPr algn="ctr" fontAlgn="auto">
              <a:spcBef>
                <a:spcPts val="0"/>
              </a:spcBef>
              <a:spcAft>
                <a:spcPts val="0"/>
              </a:spcAft>
              <a:defRPr/>
            </a:pPr>
            <a:r>
              <a:rPr lang="ru-RU"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Взбитые сливки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8868" y="2433239"/>
            <a:ext cx="10306373" cy="3642101"/>
          </a:xfrm>
        </p:spPr>
        <p:txBody>
          <a:bodyPr>
            <a:normAutofit/>
          </a:bodyPr>
          <a:lstStyle/>
          <a:p>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Өрт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сөндіруде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әсіресе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мұнай</a:t>
            </a:r>
            <a:r>
              <a:rPr lang="ru-RU" sz="3200" dirty="0">
                <a:latin typeface="Times New Roman" panose="02020603050405020304" pitchFamily="18" charset="0"/>
                <a:cs typeface="Times New Roman" panose="02020603050405020304" pitchFamily="18" charset="0"/>
              </a:rPr>
              <a:t> мен </a:t>
            </a:r>
            <a:r>
              <a:rPr lang="ru-RU" sz="3200" dirty="0" err="1">
                <a:latin typeface="Times New Roman" panose="02020603050405020304" pitchFamily="18" charset="0"/>
                <a:cs typeface="Times New Roman" panose="02020603050405020304" pitchFamily="18" charset="0"/>
              </a:rPr>
              <a:t>сұйық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жағар</a:t>
            </a:r>
            <a:r>
              <a:rPr lang="ru-RU" sz="3200" dirty="0">
                <a:latin typeface="Times New Roman" panose="02020603050405020304" pitchFamily="18" charset="0"/>
                <a:cs typeface="Times New Roman" panose="02020603050405020304" pitchFamily="18" charset="0"/>
              </a:rPr>
              <a:t> – </a:t>
            </a:r>
            <a:r>
              <a:rPr lang="ru-RU" sz="3200" dirty="0" err="1" smtClean="0">
                <a:latin typeface="Times New Roman" panose="02020603050405020304" pitchFamily="18" charset="0"/>
                <a:cs typeface="Times New Roman" panose="02020603050405020304" pitchFamily="18" charset="0"/>
              </a:rPr>
              <a:t>майларды</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сөндіргенде</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тұрақтылығы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жоғары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көбіктер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қажет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Олар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өртеніп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жатқан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сұйықтан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шыққан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буды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жібермей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сол</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сұйықтың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бетінде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жақсы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жайыла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жылжып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өртті</a:t>
            </a:r>
            <a:r>
              <a:rPr lang="ru-RU" sz="3200" dirty="0">
                <a:latin typeface="Times New Roman" panose="02020603050405020304" pitchFamily="18" charset="0"/>
                <a:cs typeface="Times New Roman" panose="02020603050405020304" pitchFamily="18" charset="0"/>
              </a:rPr>
              <a:t> тез </a:t>
            </a:r>
            <a:r>
              <a:rPr lang="ru-RU" sz="3200" dirty="0" err="1">
                <a:latin typeface="Times New Roman" panose="02020603050405020304" pitchFamily="18" charset="0"/>
                <a:cs typeface="Times New Roman" panose="02020603050405020304" pitchFamily="18" charset="0"/>
              </a:rPr>
              <a:t>басуға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қабілетті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болуға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тиіс</a:t>
            </a:r>
            <a:r>
              <a:rPr lang="ru-RU" sz="3200" dirty="0">
                <a:latin typeface="Times New Roman" panose="02020603050405020304" pitchFamily="18" charset="0"/>
                <a:cs typeface="Times New Roman" panose="02020603050405020304" pitchFamily="18" charset="0"/>
              </a:rPr>
              <a:t>.</a:t>
            </a:r>
          </a:p>
        </p:txBody>
      </p:sp>
      <p:sp>
        <p:nvSpPr>
          <p:cNvPr id="4" name="Заголовок 4"/>
          <p:cNvSpPr txBox="1">
            <a:spLocks/>
          </p:cNvSpPr>
          <p:nvPr/>
        </p:nvSpPr>
        <p:spPr>
          <a:xfrm>
            <a:off x="1039967" y="356465"/>
            <a:ext cx="10151533" cy="1797803"/>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Арнайы</a:t>
            </a:r>
            <a:r>
              <a:rPr kumimoji="0" lang="ru-RU" sz="6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ru-RU" sz="60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көбіктүзгіштер.</a:t>
            </a:r>
            <a:r>
              <a:rPr kumimoji="0" lang="ru-RU" sz="6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6000" dirty="0" smtClean="0">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Өрт сөндіру</a:t>
            </a:r>
            <a:r>
              <a:rPr kumimoji="0" lang="kk-KZ" sz="6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ге арналған көбіктүзгіштер</a:t>
            </a:r>
            <a:r>
              <a:rPr kumimoji="0" lang="ru-RU" sz="6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r>
            <a:br>
              <a:rPr kumimoji="0" lang="ru-RU" sz="6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br>
            <a:endParaRPr kumimoji="0" lang="ru-RU" sz="6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56482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8973" y="0"/>
            <a:ext cx="5813028" cy="3068960"/>
          </a:xfrm>
        </p:spPr>
        <p:txBody>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accent4">
                    <a:lumMod val="75000"/>
                  </a:schemeClr>
                </a:solidFill>
              </a:rPr>
              <a:t>Кілегейлерді дайындау технологиясы</a:t>
            </a:r>
            <a:endParaRPr lang="ru-RU" dirty="0">
              <a:solidFill>
                <a:schemeClr val="accent4">
                  <a:lumMod val="75000"/>
                </a:schemeClr>
              </a:solidFill>
            </a:endParaRPr>
          </a:p>
        </p:txBody>
      </p:sp>
      <p:sp>
        <p:nvSpPr>
          <p:cNvPr id="5" name="Объект 4"/>
          <p:cNvSpPr>
            <a:spLocks noGrp="1"/>
          </p:cNvSpPr>
          <p:nvPr>
            <p:ph sz="quarter" idx="4294967295"/>
          </p:nvPr>
        </p:nvSpPr>
        <p:spPr>
          <a:xfrm>
            <a:off x="431801" y="3573464"/>
            <a:ext cx="11425767" cy="3208337"/>
          </a:xfrm>
          <a:prstGeom prst="rect">
            <a:avLst/>
          </a:prstGeom>
        </p:spPr>
        <p:txBody>
          <a:bodyPr rtlCol="0">
            <a:normAutofit fontScale="92500" lnSpcReduction="20000"/>
          </a:bodyPr>
          <a:lstStyle/>
          <a:p>
            <a:pPr marL="45720" indent="0" algn="just" fontAlgn="auto">
              <a:buClr>
                <a:schemeClr val="accent6">
                  <a:lumMod val="75000"/>
                </a:schemeClr>
              </a:buClr>
              <a:buFont typeface="Georgia" pitchFamily="18" charset="0"/>
              <a:buNone/>
              <a:defRPr/>
            </a:pPr>
            <a:r>
              <a:rPr lang="kk-KZ" dirty="0">
                <a:solidFill>
                  <a:schemeClr val="tx1">
                    <a:lumMod val="75000"/>
                    <a:lumOff val="25000"/>
                  </a:schemeClr>
                </a:solidFill>
              </a:rPr>
              <a:t> </a:t>
            </a:r>
            <a:r>
              <a:rPr lang="kk-KZ" dirty="0" smtClean="0">
                <a:solidFill>
                  <a:schemeClr val="tx1">
                    <a:lumMod val="75000"/>
                    <a:lumOff val="25000"/>
                  </a:schemeClr>
                </a:solidFill>
              </a:rPr>
              <a:t>  Үш ереже орындалуы қажет: </a:t>
            </a:r>
          </a:p>
          <a:p>
            <a:pPr marL="502920" indent="-457200" algn="just" fontAlgn="auto">
              <a:buClr>
                <a:schemeClr val="accent6">
                  <a:lumMod val="75000"/>
                </a:schemeClr>
              </a:buClr>
              <a:buFont typeface="Georgia" pitchFamily="18" charset="0"/>
              <a:buAutoNum type="arabicParenR"/>
              <a:defRPr/>
            </a:pPr>
            <a:r>
              <a:rPr lang="ru-RU" dirty="0" smtClean="0">
                <a:solidFill>
                  <a:schemeClr val="tx1">
                    <a:lumMod val="75000"/>
                    <a:lumOff val="25000"/>
                  </a:schemeClr>
                </a:solidFill>
              </a:rPr>
              <a:t>К</a:t>
            </a:r>
            <a:r>
              <a:rPr lang="kk-KZ" dirty="0" smtClean="0">
                <a:solidFill>
                  <a:schemeClr val="tx1">
                    <a:lumMod val="75000"/>
                    <a:lumOff val="25000"/>
                  </a:schemeClr>
                </a:solidFill>
              </a:rPr>
              <a:t>ілегейдің жаңа болуы. Компания немесе өнеркәсіп сүтті өнімнің сыртына жарамдылық мерзімін көрсетуі керек.</a:t>
            </a:r>
          </a:p>
          <a:p>
            <a:pPr marL="502920" indent="-457200" algn="just" fontAlgn="auto">
              <a:buClr>
                <a:schemeClr val="accent6">
                  <a:lumMod val="75000"/>
                </a:schemeClr>
              </a:buClr>
              <a:buFont typeface="Georgia" pitchFamily="18" charset="0"/>
              <a:buAutoNum type="arabicParenR"/>
              <a:defRPr/>
            </a:pPr>
            <a:r>
              <a:rPr lang="kk-KZ" dirty="0" smtClean="0">
                <a:solidFill>
                  <a:schemeClr val="tx1">
                    <a:lumMod val="75000"/>
                    <a:lumOff val="25000"/>
                  </a:schemeClr>
                </a:solidFill>
              </a:rPr>
              <a:t>Кілегейдің майлылығы. Көп қолданылатын кілегейдің майлылығы 33</a:t>
            </a:r>
            <a:r>
              <a:rPr lang="ru-RU" dirty="0" smtClean="0">
                <a:solidFill>
                  <a:schemeClr val="tx1">
                    <a:lumMod val="75000"/>
                    <a:lumOff val="25000"/>
                  </a:schemeClr>
                </a:solidFill>
              </a:rPr>
              <a:t>%.</a:t>
            </a:r>
          </a:p>
          <a:p>
            <a:pPr marL="502920" indent="-457200" algn="just" fontAlgn="auto">
              <a:buClr>
                <a:schemeClr val="accent6">
                  <a:lumMod val="75000"/>
                </a:schemeClr>
              </a:buClr>
              <a:buFont typeface="Georgia" pitchFamily="18" charset="0"/>
              <a:buAutoNum type="arabicParenR"/>
              <a:defRPr/>
            </a:pPr>
            <a:r>
              <a:rPr lang="kk-KZ" dirty="0" smtClean="0">
                <a:solidFill>
                  <a:schemeClr val="tx1">
                    <a:lumMod val="75000"/>
                    <a:lumOff val="25000"/>
                  </a:schemeClr>
                </a:solidFill>
              </a:rPr>
              <a:t>Кілегейдің температурасы. Араластыру алдында кілегей салқын түрде болу қажет.</a:t>
            </a:r>
            <a:endParaRPr lang="ru-RU" dirty="0" smtClean="0">
              <a:solidFill>
                <a:schemeClr val="tx1">
                  <a:lumMod val="75000"/>
                  <a:lumOff val="25000"/>
                </a:schemeClr>
              </a:solidFill>
            </a:endParaRPr>
          </a:p>
        </p:txBody>
      </p:sp>
      <p:pic>
        <p:nvPicPr>
          <p:cNvPr id="19459" name="Picture 2" descr="взбитые сливки"/>
          <p:cNvPicPr>
            <a:picLocks noChangeAspect="1" noChangeArrowheads="1"/>
          </p:cNvPicPr>
          <p:nvPr/>
        </p:nvPicPr>
        <p:blipFill>
          <a:blip r:embed="rId2" cstate="print"/>
          <a:srcRect/>
          <a:stretch>
            <a:fillRect/>
          </a:stretch>
        </p:blipFill>
        <p:spPr bwMode="auto">
          <a:xfrm>
            <a:off x="29633" y="-4763"/>
            <a:ext cx="6350000" cy="3333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0"/>
            <a:ext cx="11137237" cy="1143000"/>
          </a:xfrm>
        </p:spPr>
        <p:txBody>
          <a:bodyPr>
            <a:normAutofit/>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accent6">
                    <a:lumMod val="60000"/>
                    <a:lumOff val="40000"/>
                  </a:schemeClr>
                </a:solidFill>
              </a:rPr>
              <a:t>Тұрақтандырғыштар мен қоюлатқыштар</a:t>
            </a:r>
            <a:endParaRPr lang="ru-RU" dirty="0">
              <a:solidFill>
                <a:schemeClr val="accent6">
                  <a:lumMod val="60000"/>
                  <a:lumOff val="40000"/>
                </a:schemeClr>
              </a:solidFill>
            </a:endParaRPr>
          </a:p>
        </p:txBody>
      </p:sp>
      <p:sp>
        <p:nvSpPr>
          <p:cNvPr id="3" name="Объект 2"/>
          <p:cNvSpPr>
            <a:spLocks noGrp="1"/>
          </p:cNvSpPr>
          <p:nvPr>
            <p:ph sz="quarter" idx="4294967295"/>
          </p:nvPr>
        </p:nvSpPr>
        <p:spPr>
          <a:xfrm>
            <a:off x="431801" y="1628775"/>
            <a:ext cx="11425767" cy="4895850"/>
          </a:xfrm>
          <a:prstGeom prst="rect">
            <a:avLst/>
          </a:prstGeom>
        </p:spPr>
        <p:txBody>
          <a:bodyPr rtlCol="0">
            <a:normAutofit/>
          </a:bodyPr>
          <a:lstStyle/>
          <a:p>
            <a:pPr marL="45720" indent="0" algn="just" fontAlgn="auto">
              <a:buClr>
                <a:schemeClr val="accent6">
                  <a:lumMod val="75000"/>
                </a:schemeClr>
              </a:buClr>
              <a:buFont typeface="Georgia" pitchFamily="18" charset="0"/>
              <a:buNone/>
              <a:defRPr/>
            </a:pPr>
            <a:r>
              <a:rPr lang="kk-KZ" sz="2800" dirty="0" smtClean="0">
                <a:solidFill>
                  <a:schemeClr val="tx1">
                    <a:lumMod val="75000"/>
                    <a:lumOff val="25000"/>
                  </a:schemeClr>
                </a:solidFill>
              </a:rPr>
              <a:t>Көбіктің тұрақтылығын арттыру үшін арнайы қоспалар қолданылады. Олар тұрақтандырғыштар деп аталады. Тұрақтандырғыштардың әсері ерітінділердің тұтқырлығының артуына және осының есебінен көбіктен сұйықтықтың ағып кетуінің баяулауына негізделген. Көбікті қабықшалардағы сұйықтықтың тұтқырлығын арттыратын заттар: </a:t>
            </a:r>
            <a:r>
              <a:rPr lang="kk-KZ" sz="2800" dirty="0" smtClean="0">
                <a:solidFill>
                  <a:schemeClr val="accent6">
                    <a:lumMod val="60000"/>
                    <a:lumOff val="40000"/>
                  </a:schemeClr>
                </a:solidFill>
              </a:rPr>
              <a:t>желатин, крахмал, агар-агар</a:t>
            </a:r>
            <a:r>
              <a:rPr lang="kk-KZ" sz="2800" dirty="0" smtClean="0">
                <a:solidFill>
                  <a:schemeClr val="tx1">
                    <a:lumMod val="75000"/>
                    <a:lumOff val="25000"/>
                  </a:schemeClr>
                </a:solidFill>
              </a:rPr>
              <a:t>.</a:t>
            </a:r>
          </a:p>
          <a:p>
            <a:pPr marL="45720" indent="0" algn="just" fontAlgn="auto">
              <a:buClr>
                <a:schemeClr val="accent6">
                  <a:lumMod val="75000"/>
                </a:schemeClr>
              </a:buClr>
              <a:buFont typeface="Georgia" pitchFamily="18" charset="0"/>
              <a:buNone/>
              <a:defRPr/>
            </a:pPr>
            <a:r>
              <a:rPr lang="ru-RU" sz="2800" dirty="0">
                <a:solidFill>
                  <a:srgbClr val="444444"/>
                </a:solidFill>
                <a:latin typeface="Open Sans"/>
              </a:rPr>
              <a:t>Желатин – </a:t>
            </a:r>
            <a:r>
              <a:rPr lang="ru-RU" sz="2800" dirty="0" err="1">
                <a:solidFill>
                  <a:srgbClr val="444444"/>
                </a:solidFill>
                <a:latin typeface="Open Sans"/>
              </a:rPr>
              <a:t>белокты</a:t>
            </a:r>
            <a:r>
              <a:rPr lang="ru-RU" sz="2800" dirty="0">
                <a:solidFill>
                  <a:srgbClr val="444444"/>
                </a:solidFill>
                <a:latin typeface="Open Sans"/>
              </a:rPr>
              <a:t> </a:t>
            </a:r>
            <a:r>
              <a:rPr lang="ru-RU" sz="2800" dirty="0" err="1">
                <a:solidFill>
                  <a:srgbClr val="444444"/>
                </a:solidFill>
                <a:latin typeface="Open Sans"/>
              </a:rPr>
              <a:t>зат</a:t>
            </a:r>
            <a:r>
              <a:rPr lang="ru-RU" sz="2800" dirty="0">
                <a:solidFill>
                  <a:srgbClr val="444444"/>
                </a:solidFill>
                <a:latin typeface="Open Sans"/>
              </a:rPr>
              <a:t>, </a:t>
            </a:r>
            <a:r>
              <a:rPr lang="ru-RU" sz="2800" dirty="0" err="1">
                <a:solidFill>
                  <a:srgbClr val="444444"/>
                </a:solidFill>
                <a:latin typeface="Open Sans"/>
              </a:rPr>
              <a:t>молекулалық</a:t>
            </a:r>
            <a:r>
              <a:rPr lang="ru-RU" sz="2800" dirty="0">
                <a:solidFill>
                  <a:srgbClr val="444444"/>
                </a:solidFill>
                <a:latin typeface="Open Sans"/>
              </a:rPr>
              <a:t> </a:t>
            </a:r>
            <a:r>
              <a:rPr lang="ru-RU" sz="2800" dirty="0" err="1">
                <a:solidFill>
                  <a:srgbClr val="444444"/>
                </a:solidFill>
                <a:latin typeface="Open Sans"/>
              </a:rPr>
              <a:t>массалары</a:t>
            </a:r>
            <a:r>
              <a:rPr lang="ru-RU" sz="2800" dirty="0">
                <a:solidFill>
                  <a:srgbClr val="444444"/>
                </a:solidFill>
                <a:latin typeface="Open Sans"/>
              </a:rPr>
              <a:t> </a:t>
            </a:r>
            <a:r>
              <a:rPr lang="ru-RU" sz="2800" dirty="0" err="1">
                <a:solidFill>
                  <a:srgbClr val="444444"/>
                </a:solidFill>
                <a:latin typeface="Open Sans"/>
              </a:rPr>
              <a:t>әр</a:t>
            </a:r>
            <a:r>
              <a:rPr lang="ru-RU" sz="2800" dirty="0">
                <a:solidFill>
                  <a:srgbClr val="444444"/>
                </a:solidFill>
                <a:latin typeface="Open Sans"/>
              </a:rPr>
              <a:t> </a:t>
            </a:r>
            <a:r>
              <a:rPr lang="ru-RU" sz="2800" dirty="0" err="1">
                <a:solidFill>
                  <a:srgbClr val="444444"/>
                </a:solidFill>
                <a:latin typeface="Open Sans"/>
              </a:rPr>
              <a:t>түрлі</a:t>
            </a:r>
            <a:r>
              <a:rPr lang="ru-RU" sz="2800" dirty="0">
                <a:solidFill>
                  <a:srgbClr val="444444"/>
                </a:solidFill>
                <a:latin typeface="Open Sans"/>
              </a:rPr>
              <a:t> </a:t>
            </a:r>
            <a:r>
              <a:rPr lang="ru-RU" sz="2800" dirty="0" err="1">
                <a:solidFill>
                  <a:srgbClr val="444444"/>
                </a:solidFill>
                <a:latin typeface="Open Sans"/>
              </a:rPr>
              <a:t>полепептидтердің</a:t>
            </a:r>
            <a:r>
              <a:rPr lang="ru-RU" sz="2800" dirty="0">
                <a:solidFill>
                  <a:srgbClr val="444444"/>
                </a:solidFill>
                <a:latin typeface="Open Sans"/>
              </a:rPr>
              <a:t> </a:t>
            </a:r>
            <a:r>
              <a:rPr lang="ru-RU" sz="2800" dirty="0" err="1">
                <a:solidFill>
                  <a:srgbClr val="444444"/>
                </a:solidFill>
                <a:latin typeface="Open Sans"/>
              </a:rPr>
              <a:t>қоспасы</a:t>
            </a:r>
            <a:r>
              <a:rPr lang="ru-RU" sz="2800" dirty="0">
                <a:solidFill>
                  <a:srgbClr val="444444"/>
                </a:solidFill>
                <a:latin typeface="Open Sans"/>
              </a:rPr>
              <a:t>. </a:t>
            </a:r>
            <a:r>
              <a:rPr lang="ru-RU" sz="2800" dirty="0" err="1">
                <a:solidFill>
                  <a:srgbClr val="444444"/>
                </a:solidFill>
                <a:latin typeface="Open Sans"/>
              </a:rPr>
              <a:t>Иісі</a:t>
            </a:r>
            <a:r>
              <a:rPr lang="ru-RU" sz="2800" dirty="0">
                <a:solidFill>
                  <a:srgbClr val="444444"/>
                </a:solidFill>
                <a:latin typeface="Open Sans"/>
              </a:rPr>
              <a:t>, </a:t>
            </a:r>
            <a:r>
              <a:rPr lang="ru-RU" sz="2800" dirty="0" err="1">
                <a:solidFill>
                  <a:srgbClr val="444444"/>
                </a:solidFill>
                <a:latin typeface="Open Sans"/>
              </a:rPr>
              <a:t>дәмі</a:t>
            </a:r>
            <a:r>
              <a:rPr lang="ru-RU" sz="2800" dirty="0">
                <a:solidFill>
                  <a:srgbClr val="444444"/>
                </a:solidFill>
                <a:latin typeface="Open Sans"/>
              </a:rPr>
              <a:t> </a:t>
            </a:r>
            <a:r>
              <a:rPr lang="ru-RU" sz="2800" dirty="0" err="1">
                <a:solidFill>
                  <a:srgbClr val="444444"/>
                </a:solidFill>
                <a:latin typeface="Open Sans"/>
              </a:rPr>
              <a:t>жоқ</a:t>
            </a:r>
            <a:r>
              <a:rPr lang="ru-RU" sz="2800" dirty="0">
                <a:solidFill>
                  <a:srgbClr val="444444"/>
                </a:solidFill>
                <a:latin typeface="Open Sans"/>
              </a:rPr>
              <a:t>. </a:t>
            </a:r>
            <a:r>
              <a:rPr lang="ru-RU" sz="2800" dirty="0" err="1">
                <a:solidFill>
                  <a:srgbClr val="444444"/>
                </a:solidFill>
                <a:latin typeface="Open Sans"/>
              </a:rPr>
              <a:t>Желатинді</a:t>
            </a:r>
            <a:r>
              <a:rPr lang="ru-RU" sz="2800" dirty="0">
                <a:solidFill>
                  <a:srgbClr val="444444"/>
                </a:solidFill>
                <a:latin typeface="Open Sans"/>
              </a:rPr>
              <a:t> </a:t>
            </a:r>
            <a:r>
              <a:rPr lang="ru-RU" sz="2800" dirty="0" err="1">
                <a:solidFill>
                  <a:srgbClr val="444444"/>
                </a:solidFill>
                <a:latin typeface="Open Sans"/>
              </a:rPr>
              <a:t>жануарлардың</a:t>
            </a:r>
            <a:r>
              <a:rPr lang="ru-RU" sz="2800" dirty="0">
                <a:solidFill>
                  <a:srgbClr val="444444"/>
                </a:solidFill>
                <a:latin typeface="Open Sans"/>
              </a:rPr>
              <a:t> </a:t>
            </a:r>
            <a:r>
              <a:rPr lang="ru-RU" sz="2800" dirty="0" err="1">
                <a:solidFill>
                  <a:srgbClr val="444444"/>
                </a:solidFill>
                <a:latin typeface="Open Sans"/>
              </a:rPr>
              <a:t>сүйегінен</a:t>
            </a:r>
            <a:r>
              <a:rPr lang="ru-RU" sz="2800" dirty="0">
                <a:solidFill>
                  <a:srgbClr val="444444"/>
                </a:solidFill>
                <a:latin typeface="Open Sans"/>
              </a:rPr>
              <a:t>, </a:t>
            </a:r>
            <a:r>
              <a:rPr lang="ru-RU" sz="2800" dirty="0" err="1">
                <a:solidFill>
                  <a:srgbClr val="444444"/>
                </a:solidFill>
                <a:latin typeface="Open Sans"/>
              </a:rPr>
              <a:t>сіңірінен</a:t>
            </a:r>
            <a:r>
              <a:rPr lang="ru-RU" sz="2800" dirty="0">
                <a:solidFill>
                  <a:srgbClr val="444444"/>
                </a:solidFill>
                <a:latin typeface="Open Sans"/>
              </a:rPr>
              <a:t> </a:t>
            </a:r>
            <a:r>
              <a:rPr lang="ru-RU" sz="2800" dirty="0" err="1">
                <a:solidFill>
                  <a:srgbClr val="444444"/>
                </a:solidFill>
                <a:latin typeface="Open Sans"/>
              </a:rPr>
              <a:t>алады</a:t>
            </a:r>
            <a:r>
              <a:rPr lang="ru-RU" sz="2800" dirty="0">
                <a:solidFill>
                  <a:srgbClr val="444444"/>
                </a:solidFill>
                <a:latin typeface="Open Sans"/>
              </a:rPr>
              <a:t>. </a:t>
            </a:r>
            <a:r>
              <a:rPr lang="ru-RU" sz="2800" dirty="0" err="1">
                <a:solidFill>
                  <a:srgbClr val="444444"/>
                </a:solidFill>
                <a:latin typeface="Open Sans"/>
              </a:rPr>
              <a:t>Ол</a:t>
            </a:r>
            <a:r>
              <a:rPr lang="ru-RU" sz="2800" dirty="0">
                <a:solidFill>
                  <a:srgbClr val="444444"/>
                </a:solidFill>
                <a:latin typeface="Open Sans"/>
              </a:rPr>
              <a:t> </a:t>
            </a:r>
            <a:r>
              <a:rPr lang="ru-RU" sz="2800" dirty="0" err="1">
                <a:solidFill>
                  <a:srgbClr val="444444"/>
                </a:solidFill>
                <a:latin typeface="Open Sans"/>
              </a:rPr>
              <a:t>ыстық</a:t>
            </a:r>
            <a:r>
              <a:rPr lang="ru-RU" sz="2800" dirty="0">
                <a:solidFill>
                  <a:srgbClr val="444444"/>
                </a:solidFill>
                <a:latin typeface="Open Sans"/>
              </a:rPr>
              <a:t> суда </a:t>
            </a:r>
            <a:r>
              <a:rPr lang="ru-RU" sz="2800" dirty="0" err="1">
                <a:solidFill>
                  <a:srgbClr val="444444"/>
                </a:solidFill>
                <a:latin typeface="Open Sans"/>
              </a:rPr>
              <a:t>еріп</a:t>
            </a:r>
            <a:r>
              <a:rPr lang="ru-RU" sz="2800" dirty="0">
                <a:solidFill>
                  <a:srgbClr val="444444"/>
                </a:solidFill>
                <a:latin typeface="Open Sans"/>
              </a:rPr>
              <a:t>, </a:t>
            </a:r>
            <a:r>
              <a:rPr lang="ru-RU" sz="2800" dirty="0" err="1">
                <a:solidFill>
                  <a:srgbClr val="444444"/>
                </a:solidFill>
                <a:latin typeface="Open Sans"/>
              </a:rPr>
              <a:t>іркілдек</a:t>
            </a:r>
            <a:r>
              <a:rPr lang="ru-RU" sz="2800" dirty="0">
                <a:solidFill>
                  <a:srgbClr val="444444"/>
                </a:solidFill>
                <a:latin typeface="Open Sans"/>
              </a:rPr>
              <a:t> масса </a:t>
            </a:r>
            <a:r>
              <a:rPr lang="ru-RU" sz="2800" dirty="0" err="1">
                <a:solidFill>
                  <a:srgbClr val="444444"/>
                </a:solidFill>
                <a:latin typeface="Open Sans"/>
              </a:rPr>
              <a:t>түзіледі</a:t>
            </a:r>
            <a:r>
              <a:rPr lang="ru-RU" sz="2800" dirty="0">
                <a:solidFill>
                  <a:srgbClr val="444444"/>
                </a:solidFill>
                <a:latin typeface="Open Sans"/>
              </a:rPr>
              <a:t>. </a:t>
            </a:r>
            <a:endParaRPr lang="kk-KZ" sz="28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sp>
        <p:nvSpPr>
          <p:cNvPr id="21506" name="Объект 2"/>
          <p:cNvSpPr>
            <a:spLocks noGrp="1"/>
          </p:cNvSpPr>
          <p:nvPr>
            <p:ph sz="quarter" idx="4294967295"/>
          </p:nvPr>
        </p:nvSpPr>
        <p:spPr>
          <a:xfrm>
            <a:off x="1524000" y="731839"/>
            <a:ext cx="8534400" cy="3475037"/>
          </a:xfrm>
          <a:prstGeom prst="rect">
            <a:avLst/>
          </a:prstGeom>
        </p:spPr>
        <p:txBody>
          <a:bodyPr/>
          <a:lstStyle/>
          <a:p>
            <a:endParaRPr lang="ru-RU" smtClean="0"/>
          </a:p>
        </p:txBody>
      </p:sp>
      <p:pic>
        <p:nvPicPr>
          <p:cNvPr id="21507" name="Picture 2"/>
          <p:cNvPicPr>
            <a:picLocks noChangeAspect="1" noChangeArrowheads="1"/>
          </p:cNvPicPr>
          <p:nvPr/>
        </p:nvPicPr>
        <p:blipFill>
          <a:blip r:embed="rId2" cstate="print"/>
          <a:srcRect/>
          <a:stretch>
            <a:fillRect/>
          </a:stretch>
        </p:blipFill>
        <p:spPr bwMode="auto">
          <a:xfrm>
            <a:off x="-912779" y="-17140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007533" y="731838"/>
            <a:ext cx="9696451" cy="2552700"/>
          </a:xfrm>
          <a:prstGeom prst="rect">
            <a:avLst/>
          </a:prstGeom>
        </p:spPr>
        <p:txBody>
          <a:bodyPr rtlCol="0">
            <a:normAutofit fontScale="92500" lnSpcReduction="20000"/>
          </a:bodyPr>
          <a:lstStyle/>
          <a:p>
            <a:pPr marL="45720" indent="0" algn="ctr" fontAlgn="auto">
              <a:buClr>
                <a:schemeClr val="accent6">
                  <a:lumMod val="75000"/>
                </a:schemeClr>
              </a:buClr>
              <a:buFont typeface="Georgia" pitchFamily="18" charset="0"/>
              <a:buNone/>
              <a:defRPr/>
            </a:pPr>
            <a:r>
              <a:rPr lang="ru-RU" dirty="0">
                <a:solidFill>
                  <a:schemeClr val="accent6"/>
                </a:solidFill>
              </a:rPr>
              <a:t>А</a:t>
            </a:r>
            <a:r>
              <a:rPr lang="ru-RU" dirty="0" smtClean="0">
                <a:solidFill>
                  <a:schemeClr val="accent6"/>
                </a:solidFill>
              </a:rPr>
              <a:t>гар-агар</a:t>
            </a:r>
            <a:r>
              <a:rPr lang="ru-RU" dirty="0" smtClean="0">
                <a:solidFill>
                  <a:schemeClr val="tx1">
                    <a:lumMod val="75000"/>
                    <a:lumOff val="25000"/>
                  </a:schemeClr>
                </a:solidFill>
              </a:rPr>
              <a:t> - </a:t>
            </a:r>
            <a:r>
              <a:rPr lang="ru-RU" dirty="0" err="1">
                <a:solidFill>
                  <a:schemeClr val="tx1">
                    <a:lumMod val="75000"/>
                    <a:lumOff val="25000"/>
                  </a:schemeClr>
                </a:solidFill>
              </a:rPr>
              <a:t>кейбір</a:t>
            </a:r>
            <a:r>
              <a:rPr lang="ru-RU" dirty="0">
                <a:solidFill>
                  <a:schemeClr val="tx1">
                    <a:lumMod val="75000"/>
                    <a:lumOff val="25000"/>
                  </a:schemeClr>
                </a:solidFill>
              </a:rPr>
              <a:t> </a:t>
            </a:r>
            <a:r>
              <a:rPr lang="ru-RU" dirty="0" err="1">
                <a:solidFill>
                  <a:schemeClr val="tx1">
                    <a:lumMod val="75000"/>
                    <a:lumOff val="25000"/>
                  </a:schemeClr>
                </a:solidFill>
              </a:rPr>
              <a:t>қызыл</a:t>
            </a:r>
            <a:r>
              <a:rPr lang="ru-RU" dirty="0">
                <a:solidFill>
                  <a:schemeClr val="tx1">
                    <a:lumMod val="75000"/>
                    <a:lumOff val="25000"/>
                  </a:schemeClr>
                </a:solidFill>
              </a:rPr>
              <a:t> </a:t>
            </a:r>
            <a:r>
              <a:rPr lang="ru-RU" dirty="0" err="1">
                <a:solidFill>
                  <a:schemeClr val="tx1">
                    <a:lumMod val="75000"/>
                    <a:lumOff val="25000"/>
                  </a:schemeClr>
                </a:solidFill>
              </a:rPr>
              <a:t>теңіз</a:t>
            </a:r>
            <a:r>
              <a:rPr lang="ru-RU" dirty="0">
                <a:solidFill>
                  <a:schemeClr val="tx1">
                    <a:lumMod val="75000"/>
                    <a:lumOff val="25000"/>
                  </a:schemeClr>
                </a:solidFill>
              </a:rPr>
              <a:t> </a:t>
            </a:r>
            <a:r>
              <a:rPr lang="ru-RU" dirty="0" err="1">
                <a:solidFill>
                  <a:schemeClr val="tx1">
                    <a:lumMod val="75000"/>
                    <a:lumOff val="25000"/>
                  </a:schemeClr>
                </a:solidFill>
              </a:rPr>
              <a:t>балдырларынан</a:t>
            </a:r>
            <a:r>
              <a:rPr lang="ru-RU" dirty="0">
                <a:solidFill>
                  <a:schemeClr val="tx1">
                    <a:lumMod val="75000"/>
                    <a:lumOff val="25000"/>
                  </a:schemeClr>
                </a:solidFill>
              </a:rPr>
              <a:t> </a:t>
            </a:r>
            <a:r>
              <a:rPr lang="ru-RU" dirty="0" err="1">
                <a:solidFill>
                  <a:schemeClr val="tx1">
                    <a:lumMod val="75000"/>
                    <a:lumOff val="25000"/>
                  </a:schemeClr>
                </a:solidFill>
              </a:rPr>
              <a:t>алынатын</a:t>
            </a:r>
            <a:r>
              <a:rPr lang="ru-RU" dirty="0">
                <a:solidFill>
                  <a:schemeClr val="tx1">
                    <a:lumMod val="75000"/>
                    <a:lumOff val="25000"/>
                  </a:schemeClr>
                </a:solidFill>
              </a:rPr>
              <a:t> </a:t>
            </a:r>
            <a:r>
              <a:rPr lang="ru-RU" dirty="0" err="1">
                <a:solidFill>
                  <a:schemeClr val="tx1">
                    <a:lumMod val="75000"/>
                    <a:lumOff val="25000"/>
                  </a:schemeClr>
                </a:solidFill>
              </a:rPr>
              <a:t>полисахаридтер</a:t>
            </a:r>
            <a:r>
              <a:rPr lang="ru-RU" dirty="0">
                <a:solidFill>
                  <a:schemeClr val="tx1">
                    <a:lumMod val="75000"/>
                    <a:lumOff val="25000"/>
                  </a:schemeClr>
                </a:solidFill>
              </a:rPr>
              <a:t> </a:t>
            </a:r>
            <a:r>
              <a:rPr lang="ru-RU" dirty="0" err="1">
                <a:solidFill>
                  <a:schemeClr val="tx1">
                    <a:lumMod val="75000"/>
                    <a:lumOff val="25000"/>
                  </a:schemeClr>
                </a:solidFill>
              </a:rPr>
              <a:t>қоспасы</a:t>
            </a:r>
            <a:r>
              <a:rPr lang="ru-RU" dirty="0">
                <a:solidFill>
                  <a:schemeClr val="tx1">
                    <a:lumMod val="75000"/>
                    <a:lumOff val="25000"/>
                  </a:schemeClr>
                </a:solidFill>
              </a:rPr>
              <a:t>; </a:t>
            </a:r>
            <a:r>
              <a:rPr lang="ru-RU" dirty="0" err="1">
                <a:solidFill>
                  <a:schemeClr val="tx1">
                    <a:lumMod val="75000"/>
                    <a:lumOff val="25000"/>
                  </a:schemeClr>
                </a:solidFill>
              </a:rPr>
              <a:t>құрамына</a:t>
            </a:r>
            <a:r>
              <a:rPr lang="ru-RU" dirty="0">
                <a:solidFill>
                  <a:schemeClr val="tx1">
                    <a:lumMod val="75000"/>
                    <a:lumOff val="25000"/>
                  </a:schemeClr>
                </a:solidFill>
              </a:rPr>
              <a:t> </a:t>
            </a:r>
            <a:r>
              <a:rPr lang="ru-RU" dirty="0" err="1">
                <a:solidFill>
                  <a:schemeClr val="tx1">
                    <a:lumMod val="75000"/>
                    <a:lumOff val="25000"/>
                  </a:schemeClr>
                </a:solidFill>
              </a:rPr>
              <a:t>полисахаридтер</a:t>
            </a:r>
            <a:r>
              <a:rPr lang="ru-RU" dirty="0">
                <a:solidFill>
                  <a:schemeClr val="tx1">
                    <a:lumMod val="75000"/>
                    <a:lumOff val="25000"/>
                  </a:schemeClr>
                </a:solidFill>
              </a:rPr>
              <a:t> </a:t>
            </a:r>
            <a:r>
              <a:rPr lang="ru-RU" dirty="0" err="1">
                <a:solidFill>
                  <a:schemeClr val="tx1">
                    <a:lumMod val="75000"/>
                    <a:lumOff val="25000"/>
                  </a:schemeClr>
                </a:solidFill>
              </a:rPr>
              <a:t>енетін</a:t>
            </a:r>
            <a:r>
              <a:rPr lang="ru-RU" dirty="0">
                <a:solidFill>
                  <a:schemeClr val="tx1">
                    <a:lumMod val="75000"/>
                    <a:lumOff val="25000"/>
                  </a:schemeClr>
                </a:solidFill>
              </a:rPr>
              <a:t>, </a:t>
            </a:r>
            <a:r>
              <a:rPr lang="ru-RU" dirty="0" err="1">
                <a:solidFill>
                  <a:schemeClr val="tx1">
                    <a:lumMod val="75000"/>
                    <a:lumOff val="25000"/>
                  </a:schemeClr>
                </a:solidFill>
              </a:rPr>
              <a:t>қызыл</a:t>
            </a:r>
            <a:r>
              <a:rPr lang="ru-RU" dirty="0">
                <a:solidFill>
                  <a:schemeClr val="tx1">
                    <a:lumMod val="75000"/>
                    <a:lumOff val="25000"/>
                  </a:schemeClr>
                </a:solidFill>
              </a:rPr>
              <a:t> </a:t>
            </a:r>
            <a:r>
              <a:rPr lang="ru-RU" dirty="0" err="1">
                <a:solidFill>
                  <a:schemeClr val="tx1">
                    <a:lumMod val="75000"/>
                    <a:lumOff val="25000"/>
                  </a:schemeClr>
                </a:solidFill>
              </a:rPr>
              <a:t>балдырлардан</a:t>
            </a:r>
            <a:r>
              <a:rPr lang="ru-RU" dirty="0">
                <a:solidFill>
                  <a:schemeClr val="tx1">
                    <a:lumMod val="75000"/>
                    <a:lumOff val="25000"/>
                  </a:schemeClr>
                </a:solidFill>
              </a:rPr>
              <a:t> </a:t>
            </a:r>
            <a:r>
              <a:rPr lang="ru-RU" dirty="0" err="1">
                <a:solidFill>
                  <a:schemeClr val="tx1">
                    <a:lumMod val="75000"/>
                    <a:lumOff val="25000"/>
                  </a:schemeClr>
                </a:solidFill>
              </a:rPr>
              <a:t>алынатын</a:t>
            </a:r>
            <a:r>
              <a:rPr lang="ru-RU" dirty="0">
                <a:solidFill>
                  <a:schemeClr val="tx1">
                    <a:lumMod val="75000"/>
                    <a:lumOff val="25000"/>
                  </a:schemeClr>
                </a:solidFill>
              </a:rPr>
              <a:t> </a:t>
            </a:r>
            <a:r>
              <a:rPr lang="ru-RU" dirty="0" err="1">
                <a:solidFill>
                  <a:schemeClr val="tx1">
                    <a:lumMod val="75000"/>
                    <a:lumOff val="25000"/>
                  </a:schemeClr>
                </a:solidFill>
              </a:rPr>
              <a:t>өсімдік</a:t>
            </a:r>
            <a:r>
              <a:rPr lang="ru-RU" dirty="0">
                <a:solidFill>
                  <a:schemeClr val="tx1">
                    <a:lumMod val="75000"/>
                    <a:lumOff val="25000"/>
                  </a:schemeClr>
                </a:solidFill>
              </a:rPr>
              <a:t> </a:t>
            </a:r>
            <a:r>
              <a:rPr lang="ru-RU" dirty="0" err="1">
                <a:solidFill>
                  <a:schemeClr val="tx1">
                    <a:lumMod val="75000"/>
                    <a:lumOff val="25000"/>
                  </a:schemeClr>
                </a:solidFill>
              </a:rPr>
              <a:t>қоллоиды</a:t>
            </a:r>
            <a:r>
              <a:rPr lang="ru-RU" dirty="0">
                <a:solidFill>
                  <a:schemeClr val="tx1">
                    <a:lumMod val="75000"/>
                    <a:lumOff val="25000"/>
                  </a:schemeClr>
                </a:solidFill>
              </a:rPr>
              <a:t>; </a:t>
            </a:r>
            <a:r>
              <a:rPr lang="ru-RU" dirty="0" err="1">
                <a:solidFill>
                  <a:schemeClr val="tx1">
                    <a:lumMod val="75000"/>
                    <a:lumOff val="25000"/>
                  </a:schemeClr>
                </a:solidFill>
              </a:rPr>
              <a:t>судағы</a:t>
            </a:r>
            <a:r>
              <a:rPr lang="ru-RU" dirty="0">
                <a:solidFill>
                  <a:schemeClr val="tx1">
                    <a:lumMod val="75000"/>
                    <a:lumOff val="25000"/>
                  </a:schemeClr>
                </a:solidFill>
              </a:rPr>
              <a:t> </a:t>
            </a:r>
            <a:r>
              <a:rPr lang="ru-RU" dirty="0" err="1">
                <a:solidFill>
                  <a:schemeClr val="tx1">
                    <a:lumMod val="75000"/>
                    <a:lumOff val="25000"/>
                  </a:schemeClr>
                </a:solidFill>
              </a:rPr>
              <a:t>ерітіндісін</a:t>
            </a:r>
            <a:r>
              <a:rPr lang="ru-RU" dirty="0">
                <a:solidFill>
                  <a:schemeClr val="tx1">
                    <a:lumMod val="75000"/>
                    <a:lumOff val="25000"/>
                  </a:schemeClr>
                </a:solidFill>
              </a:rPr>
              <a:t> </a:t>
            </a:r>
            <a:r>
              <a:rPr lang="ru-RU" dirty="0" err="1">
                <a:solidFill>
                  <a:schemeClr val="tx1">
                    <a:lumMod val="75000"/>
                    <a:lumOff val="25000"/>
                  </a:schemeClr>
                </a:solidFill>
              </a:rPr>
              <a:t>суытқанда</a:t>
            </a:r>
            <a:r>
              <a:rPr lang="ru-RU" dirty="0">
                <a:solidFill>
                  <a:schemeClr val="tx1">
                    <a:lumMod val="75000"/>
                    <a:lumOff val="25000"/>
                  </a:schemeClr>
                </a:solidFill>
              </a:rPr>
              <a:t> </a:t>
            </a:r>
            <a:r>
              <a:rPr lang="ru-RU" dirty="0" err="1">
                <a:solidFill>
                  <a:schemeClr val="tx1">
                    <a:lumMod val="75000"/>
                    <a:lumOff val="25000"/>
                  </a:schemeClr>
                </a:solidFill>
              </a:rPr>
              <a:t>тығыз</a:t>
            </a:r>
            <a:r>
              <a:rPr lang="ru-RU" dirty="0">
                <a:solidFill>
                  <a:schemeClr val="tx1">
                    <a:lumMod val="75000"/>
                    <a:lumOff val="25000"/>
                  </a:schemeClr>
                </a:solidFill>
              </a:rPr>
              <a:t> </a:t>
            </a:r>
            <a:r>
              <a:rPr lang="ru-RU" dirty="0" err="1">
                <a:solidFill>
                  <a:schemeClr val="tx1">
                    <a:lumMod val="75000"/>
                    <a:lumOff val="25000"/>
                  </a:schemeClr>
                </a:solidFill>
              </a:rPr>
              <a:t>сірне</a:t>
            </a:r>
            <a:r>
              <a:rPr lang="ru-RU" dirty="0">
                <a:solidFill>
                  <a:schemeClr val="tx1">
                    <a:lumMod val="75000"/>
                    <a:lumOff val="25000"/>
                  </a:schemeClr>
                </a:solidFill>
              </a:rPr>
              <a:t> </a:t>
            </a:r>
            <a:r>
              <a:rPr lang="ru-RU" dirty="0" err="1">
                <a:solidFill>
                  <a:schemeClr val="tx1">
                    <a:lumMod val="75000"/>
                    <a:lumOff val="25000"/>
                  </a:schemeClr>
                </a:solidFill>
              </a:rPr>
              <a:t>түзеді</a:t>
            </a:r>
            <a:r>
              <a:rPr lang="ru-RU" dirty="0">
                <a:solidFill>
                  <a:schemeClr val="tx1">
                    <a:lumMod val="75000"/>
                    <a:lumOff val="25000"/>
                  </a:schemeClr>
                </a:solidFill>
              </a:rPr>
              <a:t>; </a:t>
            </a:r>
            <a:r>
              <a:rPr lang="ru-RU" dirty="0" err="1">
                <a:solidFill>
                  <a:schemeClr val="tx1">
                    <a:lumMod val="75000"/>
                    <a:lumOff val="25000"/>
                  </a:schemeClr>
                </a:solidFill>
              </a:rPr>
              <a:t>биологияда</a:t>
            </a:r>
            <a:r>
              <a:rPr lang="ru-RU" dirty="0">
                <a:solidFill>
                  <a:schemeClr val="tx1">
                    <a:lumMod val="75000"/>
                    <a:lumOff val="25000"/>
                  </a:schemeClr>
                </a:solidFill>
              </a:rPr>
              <a:t>, </a:t>
            </a:r>
            <a:r>
              <a:rPr lang="ru-RU" dirty="0" err="1">
                <a:solidFill>
                  <a:schemeClr val="tx1">
                    <a:lumMod val="75000"/>
                    <a:lumOff val="25000"/>
                  </a:schemeClr>
                </a:solidFill>
              </a:rPr>
              <a:t>медицинада</a:t>
            </a:r>
            <a:r>
              <a:rPr lang="ru-RU" dirty="0">
                <a:solidFill>
                  <a:schemeClr val="tx1">
                    <a:lumMod val="75000"/>
                    <a:lumOff val="25000"/>
                  </a:schemeClr>
                </a:solidFill>
              </a:rPr>
              <a:t> </a:t>
            </a:r>
            <a:r>
              <a:rPr lang="ru-RU" dirty="0" err="1">
                <a:solidFill>
                  <a:schemeClr val="tx1">
                    <a:lumMod val="75000"/>
                    <a:lumOff val="25000"/>
                  </a:schemeClr>
                </a:solidFill>
              </a:rPr>
              <a:t>және</a:t>
            </a:r>
            <a:r>
              <a:rPr lang="ru-RU" dirty="0">
                <a:solidFill>
                  <a:schemeClr val="tx1">
                    <a:lumMod val="75000"/>
                    <a:lumOff val="25000"/>
                  </a:schemeClr>
                </a:solidFill>
              </a:rPr>
              <a:t> кондитер, цемент </a:t>
            </a:r>
            <a:r>
              <a:rPr lang="ru-RU" dirty="0" err="1">
                <a:solidFill>
                  <a:schemeClr val="tx1">
                    <a:lumMod val="75000"/>
                    <a:lumOff val="25000"/>
                  </a:schemeClr>
                </a:solidFill>
              </a:rPr>
              <a:t>өндірісінде</a:t>
            </a:r>
            <a:r>
              <a:rPr lang="ru-RU" dirty="0">
                <a:solidFill>
                  <a:schemeClr val="tx1">
                    <a:lumMod val="75000"/>
                    <a:lumOff val="25000"/>
                  </a:schemeClr>
                </a:solidFill>
              </a:rPr>
              <a:t> </a:t>
            </a:r>
            <a:r>
              <a:rPr lang="ru-RU" dirty="0" err="1">
                <a:solidFill>
                  <a:schemeClr val="tx1">
                    <a:lumMod val="75000"/>
                    <a:lumOff val="25000"/>
                  </a:schemeClr>
                </a:solidFill>
              </a:rPr>
              <a:t>қолданылады</a:t>
            </a:r>
            <a:endParaRPr lang="ru-RU" dirty="0">
              <a:solidFill>
                <a:schemeClr val="tx1">
                  <a:lumMod val="75000"/>
                  <a:lumOff val="25000"/>
                </a:schemeClr>
              </a:solidFill>
            </a:endParaRPr>
          </a:p>
        </p:txBody>
      </p:sp>
      <p:pic>
        <p:nvPicPr>
          <p:cNvPr id="22531" name="Picture 2"/>
          <p:cNvPicPr>
            <a:picLocks noChangeAspect="1" noChangeArrowheads="1"/>
          </p:cNvPicPr>
          <p:nvPr/>
        </p:nvPicPr>
        <p:blipFill>
          <a:blip r:embed="rId2" cstate="print"/>
          <a:srcRect/>
          <a:stretch>
            <a:fillRect/>
          </a:stretch>
        </p:blipFill>
        <p:spPr bwMode="auto">
          <a:xfrm>
            <a:off x="1007534" y="3573464"/>
            <a:ext cx="10081684"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sp>
        <p:nvSpPr>
          <p:cNvPr id="23554" name="Объект 2"/>
          <p:cNvSpPr>
            <a:spLocks noGrp="1"/>
          </p:cNvSpPr>
          <p:nvPr>
            <p:ph sz="quarter" idx="4294967295"/>
          </p:nvPr>
        </p:nvSpPr>
        <p:spPr>
          <a:xfrm>
            <a:off x="1524000" y="731839"/>
            <a:ext cx="8534400" cy="3475037"/>
          </a:xfrm>
          <a:prstGeom prst="rect">
            <a:avLst/>
          </a:prstGeom>
        </p:spPr>
        <p:txBody>
          <a:bodyPr/>
          <a:lstStyle/>
          <a:p>
            <a:endParaRPr lang="ru-RU" smtClean="0"/>
          </a:p>
        </p:txBody>
      </p:sp>
      <p:pic>
        <p:nvPicPr>
          <p:cNvPr id="23555" name="Picture 2"/>
          <p:cNvPicPr>
            <a:picLocks noChangeAspect="1" noChangeArrowheads="1"/>
          </p:cNvPicPr>
          <p:nvPr/>
        </p:nvPicPr>
        <p:blipFill>
          <a:blip r:embed="rId2" cstate="print"/>
          <a:srcRect/>
          <a:stretch>
            <a:fillRect/>
          </a:stretch>
        </p:blipFill>
        <p:spPr bwMode="auto">
          <a:xfrm>
            <a:off x="0" y="0"/>
            <a:ext cx="6096000" cy="3213100"/>
          </a:xfrm>
          <a:prstGeom prst="rect">
            <a:avLst/>
          </a:prstGeom>
          <a:noFill/>
          <a:ln w="9525">
            <a:noFill/>
            <a:miter lim="800000"/>
            <a:headEnd/>
            <a:tailEnd/>
          </a:ln>
        </p:spPr>
      </p:pic>
      <p:pic>
        <p:nvPicPr>
          <p:cNvPr id="23556" name="Picture 4" descr="Картинки по запросу зефир жевательный"/>
          <p:cNvPicPr>
            <a:picLocks noChangeAspect="1" noChangeArrowheads="1"/>
          </p:cNvPicPr>
          <p:nvPr/>
        </p:nvPicPr>
        <p:blipFill>
          <a:blip r:embed="rId3" cstate="print"/>
          <a:srcRect/>
          <a:stretch>
            <a:fillRect/>
          </a:stretch>
        </p:blipFill>
        <p:spPr bwMode="auto">
          <a:xfrm>
            <a:off x="6096000" y="0"/>
            <a:ext cx="6096000" cy="3213100"/>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0" y="3213100"/>
            <a:ext cx="6096000" cy="3644900"/>
          </a:xfrm>
          <a:prstGeom prst="rect">
            <a:avLst/>
          </a:prstGeom>
          <a:noFill/>
          <a:ln w="9525">
            <a:noFill/>
            <a:miter lim="800000"/>
            <a:headEnd/>
            <a:tailEnd/>
          </a:ln>
        </p:spPr>
      </p:pic>
      <p:pic>
        <p:nvPicPr>
          <p:cNvPr id="23558" name="Picture 6"/>
          <p:cNvPicPr>
            <a:picLocks noChangeAspect="1" noChangeArrowheads="1"/>
          </p:cNvPicPr>
          <p:nvPr/>
        </p:nvPicPr>
        <p:blipFill>
          <a:blip r:embed="rId5" cstate="print"/>
          <a:srcRect/>
          <a:stretch>
            <a:fillRect/>
          </a:stretch>
        </p:blipFill>
        <p:spPr bwMode="auto">
          <a:xfrm>
            <a:off x="6096000" y="3213100"/>
            <a:ext cx="6140451" cy="3644900"/>
          </a:xfrm>
          <a:prstGeom prst="rect">
            <a:avLst/>
          </a:prstGeom>
          <a:noFill/>
          <a:ln w="9525">
            <a:noFill/>
            <a:miter lim="800000"/>
            <a:headEnd/>
            <a:tailEnd/>
          </a:ln>
        </p:spPr>
      </p:pic>
      <p:sp>
        <p:nvSpPr>
          <p:cNvPr id="4" name="TextBox 3"/>
          <p:cNvSpPr txBox="1"/>
          <p:nvPr/>
        </p:nvSpPr>
        <p:spPr>
          <a:xfrm>
            <a:off x="4383618" y="115889"/>
            <a:ext cx="2736647" cy="1200329"/>
          </a:xfrm>
          <a:prstGeom prst="rect">
            <a:avLst/>
          </a:prstGeom>
          <a:noFill/>
        </p:spPr>
        <p:txBody>
          <a:bodyPr wrap="none">
            <a:spAutoFit/>
          </a:bodyPr>
          <a:lstStyle/>
          <a:p>
            <a:pPr fontAlgn="auto">
              <a:spcBef>
                <a:spcPts val="0"/>
              </a:spcBef>
              <a:spcAft>
                <a:spcPts val="0"/>
              </a:spcAft>
              <a:defRPr/>
            </a:pPr>
            <a:r>
              <a:rPr lang="kk-KZ" sz="7200" b="1" i="1" dirty="0">
                <a:solidFill>
                  <a:schemeClr val="accent1">
                    <a:lumMod val="50000"/>
                  </a:schemeClr>
                </a:solidFill>
                <a:latin typeface="+mn-lt"/>
              </a:rPr>
              <a:t>Зефир</a:t>
            </a:r>
            <a:endParaRPr lang="ru-RU" sz="7200" b="1" i="1" dirty="0">
              <a:solidFill>
                <a:schemeClr val="accent1">
                  <a:lumMod val="50000"/>
                </a:schemeClr>
              </a:solidFill>
              <a:latin typeface="+mn-lt"/>
            </a:endParaRPr>
          </a:p>
        </p:txBody>
      </p:sp>
      <p:sp>
        <p:nvSpPr>
          <p:cNvPr id="5" name="TextBox 4"/>
          <p:cNvSpPr txBox="1"/>
          <p:nvPr/>
        </p:nvSpPr>
        <p:spPr>
          <a:xfrm>
            <a:off x="1968500" y="1606551"/>
            <a:ext cx="8832851" cy="1815882"/>
          </a:xfrm>
          <a:prstGeom prst="rect">
            <a:avLst/>
          </a:prstGeom>
          <a:noFill/>
        </p:spPr>
        <p:txBody>
          <a:bodyPr>
            <a:spAutoFit/>
          </a:bodyPr>
          <a:lstStyle/>
          <a:p>
            <a:pPr algn="ctr" fontAlgn="auto">
              <a:spcBef>
                <a:spcPts val="0"/>
              </a:spcBef>
              <a:spcAft>
                <a:spcPts val="0"/>
              </a:spcAft>
              <a:defRPr/>
            </a:pPr>
            <a:r>
              <a:rPr lang="ru-RU" dirty="0">
                <a:latin typeface="+mn-lt"/>
              </a:rPr>
              <a:t> </a:t>
            </a:r>
            <a:r>
              <a:rPr lang="ru-RU" sz="2800" b="1" dirty="0" err="1">
                <a:solidFill>
                  <a:schemeClr val="accent6">
                    <a:lumMod val="50000"/>
                  </a:schemeClr>
                </a:solidFill>
                <a:latin typeface="+mn-lt"/>
              </a:rPr>
              <a:t>жеміс-жидек</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езбесіне</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жұмыртқаның</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ақ</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уызы</a:t>
            </a:r>
            <a:r>
              <a:rPr lang="ru-RU" sz="2800" b="1" dirty="0">
                <a:solidFill>
                  <a:schemeClr val="accent6">
                    <a:lumMod val="50000"/>
                  </a:schemeClr>
                </a:solidFill>
                <a:latin typeface="+mn-lt"/>
              </a:rPr>
              <a:t> мен </a:t>
            </a:r>
            <a:r>
              <a:rPr lang="ru-RU" sz="2800" b="1" dirty="0" err="1">
                <a:solidFill>
                  <a:schemeClr val="accent6">
                    <a:lumMod val="50000"/>
                  </a:schemeClr>
                </a:solidFill>
                <a:latin typeface="+mn-lt"/>
              </a:rPr>
              <a:t>қант</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қосып</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дайындалатын</a:t>
            </a:r>
            <a:r>
              <a:rPr lang="ru-RU" sz="2800" b="1" dirty="0">
                <a:solidFill>
                  <a:schemeClr val="accent6">
                    <a:lumMod val="50000"/>
                  </a:schemeClr>
                </a:solidFill>
                <a:latin typeface="+mn-lt"/>
              </a:rPr>
              <a:t> пастила </a:t>
            </a:r>
            <a:r>
              <a:rPr lang="ru-RU" sz="2800" b="1" dirty="0" err="1">
                <a:solidFill>
                  <a:schemeClr val="accent6">
                    <a:lumMod val="50000"/>
                  </a:schemeClr>
                </a:solidFill>
                <a:latin typeface="+mn-lt"/>
              </a:rPr>
              <a:t>түрі</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Алынған</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зер</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қоймалжыңы</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қалыптарға</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салынып</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ыстық</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буға</a:t>
            </a:r>
            <a:r>
              <a:rPr lang="ru-RU" sz="2800" b="1" dirty="0">
                <a:solidFill>
                  <a:schemeClr val="accent6">
                    <a:lumMod val="50000"/>
                  </a:schemeClr>
                </a:solidFill>
                <a:latin typeface="+mn-lt"/>
              </a:rPr>
              <a:t> </a:t>
            </a:r>
            <a:r>
              <a:rPr lang="ru-RU" sz="2800" b="1" dirty="0" err="1">
                <a:solidFill>
                  <a:schemeClr val="accent6">
                    <a:lumMod val="50000"/>
                  </a:schemeClr>
                </a:solidFill>
                <a:latin typeface="+mn-lt"/>
              </a:rPr>
              <a:t>пісіріледі</a:t>
            </a:r>
            <a:r>
              <a:rPr lang="ru-RU" sz="2800" b="1" dirty="0">
                <a:solidFill>
                  <a:schemeClr val="accent6">
                    <a:lumMod val="50000"/>
                  </a:schemeClr>
                </a:solidFill>
                <a:latin typeface="+mn-lt"/>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414" y="188640"/>
            <a:ext cx="10561172" cy="1143000"/>
          </a:xfrm>
        </p:spPr>
        <p:txBody>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accent6">
                    <a:lumMod val="60000"/>
                    <a:lumOff val="40000"/>
                  </a:schemeClr>
                </a:solidFill>
              </a:rPr>
              <a:t>Зефир өндіру технологиясы</a:t>
            </a:r>
            <a:endParaRPr lang="ru-RU" dirty="0">
              <a:solidFill>
                <a:schemeClr val="accent6">
                  <a:lumMod val="60000"/>
                  <a:lumOff val="40000"/>
                </a:schemeClr>
              </a:solidFill>
            </a:endParaRPr>
          </a:p>
        </p:txBody>
      </p:sp>
      <p:sp>
        <p:nvSpPr>
          <p:cNvPr id="24579" name="Объект 2"/>
          <p:cNvSpPr>
            <a:spLocks noGrp="1"/>
          </p:cNvSpPr>
          <p:nvPr>
            <p:ph sz="quarter" idx="4294967295"/>
          </p:nvPr>
        </p:nvSpPr>
        <p:spPr>
          <a:xfrm>
            <a:off x="1583267" y="2420939"/>
            <a:ext cx="8534400" cy="3475037"/>
          </a:xfrm>
          <a:prstGeom prst="rect">
            <a:avLst/>
          </a:prstGeom>
        </p:spPr>
        <p:txBody>
          <a:bodyPr/>
          <a:lstStyle/>
          <a:p>
            <a:endParaRPr lang="ru-RU" smtClean="0"/>
          </a:p>
        </p:txBody>
      </p:sp>
      <p:pic>
        <p:nvPicPr>
          <p:cNvPr id="24580" name="Picture 2"/>
          <p:cNvPicPr>
            <a:picLocks noChangeAspect="1" noChangeArrowheads="1"/>
          </p:cNvPicPr>
          <p:nvPr/>
        </p:nvPicPr>
        <p:blipFill>
          <a:blip r:embed="rId2" cstate="print"/>
          <a:srcRect/>
          <a:stretch>
            <a:fillRect/>
          </a:stretch>
        </p:blipFill>
        <p:spPr bwMode="auto">
          <a:xfrm>
            <a:off x="1007534" y="1773238"/>
            <a:ext cx="10081684"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5787" y="31477"/>
            <a:ext cx="3442229" cy="1143000"/>
          </a:xfrm>
        </p:spPr>
        <p:txBody>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accent3">
                    <a:lumMod val="50000"/>
                  </a:schemeClr>
                </a:solidFill>
              </a:rPr>
              <a:t>Сыра</a:t>
            </a:r>
            <a:endParaRPr lang="ru-RU" dirty="0">
              <a:solidFill>
                <a:schemeClr val="accent3">
                  <a:lumMod val="50000"/>
                </a:schemeClr>
              </a:solidFill>
            </a:endParaRPr>
          </a:p>
        </p:txBody>
      </p:sp>
      <p:sp>
        <p:nvSpPr>
          <p:cNvPr id="25603" name="Объект 2"/>
          <p:cNvSpPr>
            <a:spLocks noGrp="1"/>
          </p:cNvSpPr>
          <p:nvPr>
            <p:ph sz="quarter" idx="4294967295"/>
          </p:nvPr>
        </p:nvSpPr>
        <p:spPr>
          <a:xfrm>
            <a:off x="239184" y="1268414"/>
            <a:ext cx="11808883" cy="5329237"/>
          </a:xfrm>
          <a:prstGeom prst="rect">
            <a:avLst/>
          </a:prstGeom>
        </p:spPr>
        <p:txBody>
          <a:bodyPr/>
          <a:lstStyle/>
          <a:p>
            <a:pPr marL="44450" indent="0" algn="just">
              <a:buFont typeface="Georgia" pitchFamily="18" charset="0"/>
              <a:buNone/>
            </a:pPr>
            <a:r>
              <a:rPr lang="ru-RU" sz="2000" dirty="0" smtClean="0"/>
              <a:t>Сыра — </a:t>
            </a:r>
            <a:r>
              <a:rPr lang="ru-RU" sz="2000" dirty="0" err="1" smtClean="0"/>
              <a:t>арпа</a:t>
            </a:r>
            <a:r>
              <a:rPr lang="ru-RU" sz="2000" dirty="0" smtClean="0"/>
              <a:t>, су </a:t>
            </a:r>
            <a:r>
              <a:rPr lang="ru-RU" sz="2000" dirty="0" err="1" smtClean="0"/>
              <a:t>және құлмақ </a:t>
            </a:r>
            <a:r>
              <a:rPr lang="ru-RU" sz="2000" dirty="0" smtClean="0"/>
              <a:t>(хмель) </a:t>
            </a:r>
            <a:r>
              <a:rPr lang="ru-RU" sz="2000" dirty="0" err="1" smtClean="0"/>
              <a:t>араластырып</a:t>
            </a:r>
            <a:r>
              <a:rPr lang="ru-RU" sz="2000" dirty="0" smtClean="0"/>
              <a:t> </a:t>
            </a:r>
            <a:r>
              <a:rPr lang="ru-RU" sz="2000" dirty="0" err="1" smtClean="0"/>
              <a:t>ашыту</a:t>
            </a:r>
            <a:r>
              <a:rPr lang="ru-RU" sz="2000" dirty="0" smtClean="0"/>
              <a:t> </a:t>
            </a:r>
            <a:r>
              <a:rPr lang="ru-RU" sz="2000" dirty="0" err="1" smtClean="0"/>
              <a:t>арқылы дайындалатын</a:t>
            </a:r>
            <a:r>
              <a:rPr lang="ru-RU" sz="2000" dirty="0" smtClean="0"/>
              <a:t> </a:t>
            </a:r>
            <a:r>
              <a:rPr lang="ru-RU" sz="2000" dirty="0" err="1" smtClean="0"/>
              <a:t>алкоголі</a:t>
            </a:r>
            <a:r>
              <a:rPr lang="ru-RU" sz="2000" dirty="0" smtClean="0"/>
              <a:t> аз </a:t>
            </a:r>
            <a:r>
              <a:rPr lang="ru-RU" sz="2000" dirty="0" err="1" smtClean="0"/>
              <a:t>сусын</a:t>
            </a:r>
            <a:r>
              <a:rPr lang="ru-RU" sz="2000" dirty="0" smtClean="0"/>
              <a:t> (</a:t>
            </a:r>
            <a:r>
              <a:rPr lang="ru-RU" sz="2000" dirty="0" err="1" smtClean="0"/>
              <a:t>ішімдік</a:t>
            </a:r>
            <a:r>
              <a:rPr lang="ru-RU" sz="2000" dirty="0" smtClean="0"/>
              <a:t>). </a:t>
            </a:r>
            <a:r>
              <a:rPr lang="ru-RU" sz="2000" dirty="0" err="1" smtClean="0"/>
              <a:t>Оның құрамында 4—10%-ға дейін</a:t>
            </a:r>
            <a:r>
              <a:rPr lang="ru-RU" sz="2000" dirty="0" smtClean="0"/>
              <a:t> тез </a:t>
            </a:r>
            <a:r>
              <a:rPr lang="ru-RU" sz="2000" dirty="0" err="1" smtClean="0"/>
              <a:t>сіңетін тағамдық заттар</a:t>
            </a:r>
            <a:r>
              <a:rPr lang="ru-RU" sz="2000" dirty="0" smtClean="0"/>
              <a:t>, 0,3—0,4% </a:t>
            </a:r>
            <a:r>
              <a:rPr lang="ru-RU" sz="2000" dirty="0" err="1" smtClean="0"/>
              <a:t>көмірқышқыл </a:t>
            </a:r>
            <a:r>
              <a:rPr lang="ru-RU" sz="2000" dirty="0" smtClean="0"/>
              <a:t>газы мен </a:t>
            </a:r>
            <a:r>
              <a:rPr lang="ru-RU" sz="2000" dirty="0" err="1" smtClean="0"/>
              <a:t>органикалық қышқылдар</a:t>
            </a:r>
            <a:r>
              <a:rPr lang="ru-RU" sz="2000" dirty="0" smtClean="0"/>
              <a:t>, </a:t>
            </a:r>
            <a:r>
              <a:rPr lang="ru-RU" sz="2000" dirty="0" err="1" smtClean="0"/>
              <a:t>құлмақтың ащы</a:t>
            </a:r>
            <a:r>
              <a:rPr lang="ru-RU" sz="2000" dirty="0" smtClean="0"/>
              <a:t> </a:t>
            </a:r>
            <a:r>
              <a:rPr lang="ru-RU" sz="2000" dirty="0" err="1" smtClean="0"/>
              <a:t>қалдықтары</a:t>
            </a:r>
            <a:r>
              <a:rPr lang="ru-RU" sz="2000" dirty="0" smtClean="0"/>
              <a:t>, </a:t>
            </a:r>
            <a:r>
              <a:rPr lang="ru-RU" sz="2000" dirty="0" err="1" smtClean="0"/>
              <a:t>сондай-ақ </a:t>
            </a:r>
            <a:r>
              <a:rPr lang="ru-RU" sz="2000" dirty="0" smtClean="0"/>
              <a:t>1,8—6% </a:t>
            </a:r>
            <a:r>
              <a:rPr lang="ru-RU" sz="2000" dirty="0" err="1" smtClean="0"/>
              <a:t>шамасында</a:t>
            </a:r>
            <a:r>
              <a:rPr lang="ru-RU" sz="2000" dirty="0" smtClean="0"/>
              <a:t> алкоголь </a:t>
            </a:r>
            <a:r>
              <a:rPr lang="ru-RU" sz="2000" dirty="0" err="1" smtClean="0"/>
              <a:t>болады</a:t>
            </a:r>
            <a:r>
              <a:rPr lang="ru-RU" sz="2000" dirty="0" smtClean="0"/>
              <a:t>. Сыра </a:t>
            </a:r>
            <a:r>
              <a:rPr lang="ru-RU" sz="2000" dirty="0" err="1" smtClean="0"/>
              <a:t>дайындауда</a:t>
            </a:r>
            <a:r>
              <a:rPr lang="ru-RU" sz="2000" dirty="0" smtClean="0"/>
              <a:t> </a:t>
            </a:r>
            <a:r>
              <a:rPr lang="ru-RU" sz="2000" dirty="0" err="1" smtClean="0"/>
              <a:t>арпаны</a:t>
            </a:r>
            <a:r>
              <a:rPr lang="ru-RU" sz="2000" dirty="0" smtClean="0"/>
              <a:t> </a:t>
            </a:r>
            <a:r>
              <a:rPr lang="ru-RU" sz="2000" dirty="0" err="1" smtClean="0"/>
              <a:t>тазалайды</a:t>
            </a:r>
            <a:r>
              <a:rPr lang="ru-RU" sz="2000" dirty="0" smtClean="0"/>
              <a:t>, </a:t>
            </a:r>
            <a:r>
              <a:rPr lang="ru-RU" sz="2000" dirty="0" err="1" smtClean="0"/>
              <a:t>жуады</a:t>
            </a:r>
            <a:r>
              <a:rPr lang="ru-RU" sz="2000" dirty="0" smtClean="0"/>
              <a:t>, </a:t>
            </a:r>
            <a:r>
              <a:rPr lang="ru-RU" sz="2000" dirty="0" err="1" smtClean="0"/>
              <a:t>суға салып</a:t>
            </a:r>
            <a:r>
              <a:rPr lang="ru-RU" sz="2000" dirty="0" smtClean="0"/>
              <a:t> </a:t>
            </a:r>
            <a:r>
              <a:rPr lang="ru-RU" sz="2000" dirty="0" err="1" smtClean="0"/>
              <a:t>жібітіп</a:t>
            </a:r>
            <a:r>
              <a:rPr lang="ru-RU" sz="2000" dirty="0" smtClean="0"/>
              <a:t> </a:t>
            </a:r>
            <a:r>
              <a:rPr lang="ru-RU" sz="2000" dirty="0" err="1" smtClean="0"/>
              <a:t>қабығынан ажыратады</a:t>
            </a:r>
            <a:r>
              <a:rPr lang="ru-RU" sz="2000" dirty="0" smtClean="0"/>
              <a:t>. Осы </a:t>
            </a:r>
            <a:r>
              <a:rPr lang="ru-RU" sz="2000" dirty="0" err="1" smtClean="0"/>
              <a:t>дәндерді көктетіп </a:t>
            </a:r>
            <a:r>
              <a:rPr lang="ru-RU" sz="2000" dirty="0" smtClean="0"/>
              <a:t>ары </a:t>
            </a:r>
            <a:r>
              <a:rPr lang="ru-RU" sz="2000" dirty="0" err="1" smtClean="0"/>
              <a:t>қарай ыстық бумен</a:t>
            </a:r>
            <a:r>
              <a:rPr lang="ru-RU" sz="2000" dirty="0" smtClean="0"/>
              <a:t> </a:t>
            </a:r>
            <a:r>
              <a:rPr lang="ru-RU" sz="2000" dirty="0" err="1" smtClean="0"/>
              <a:t>кептіріп</a:t>
            </a:r>
            <a:r>
              <a:rPr lang="ru-RU" sz="2000" dirty="0" smtClean="0"/>
              <a:t> </a:t>
            </a:r>
            <a:r>
              <a:rPr lang="ru-RU" sz="2000" dirty="0" err="1" smtClean="0"/>
              <a:t>диірменге</a:t>
            </a:r>
            <a:r>
              <a:rPr lang="ru-RU" sz="2000" dirty="0" smtClean="0"/>
              <a:t> </a:t>
            </a:r>
            <a:r>
              <a:rPr lang="ru-RU" sz="2000" dirty="0" err="1" smtClean="0"/>
              <a:t>тартады</a:t>
            </a:r>
            <a:r>
              <a:rPr lang="ru-RU" sz="2000" dirty="0" smtClean="0"/>
              <a:t> да, </a:t>
            </a:r>
            <a:r>
              <a:rPr lang="ru-RU" sz="2000" dirty="0" err="1" smtClean="0"/>
              <a:t>суға араластырады</a:t>
            </a:r>
            <a:r>
              <a:rPr lang="ru-RU" sz="2000" dirty="0" smtClean="0"/>
              <a:t>. Суда </a:t>
            </a:r>
            <a:r>
              <a:rPr lang="ru-RU" sz="2000" dirty="0" err="1" smtClean="0"/>
              <a:t>біраз</a:t>
            </a:r>
            <a:r>
              <a:rPr lang="ru-RU" sz="2000" dirty="0" smtClean="0"/>
              <a:t> </a:t>
            </a:r>
            <a:r>
              <a:rPr lang="ru-RU" sz="2000" dirty="0" err="1" smtClean="0"/>
              <a:t>ұсталған соң ол</a:t>
            </a:r>
            <a:r>
              <a:rPr lang="ru-RU" sz="2000" dirty="0" smtClean="0"/>
              <a:t> </a:t>
            </a:r>
            <a:r>
              <a:rPr lang="ru-RU" sz="2000" dirty="0" err="1" smtClean="0"/>
              <a:t>қою массаға айналады</a:t>
            </a:r>
            <a:r>
              <a:rPr lang="ru-RU" sz="2000" dirty="0" smtClean="0"/>
              <a:t>. Оны </a:t>
            </a:r>
            <a:r>
              <a:rPr lang="ru-RU" sz="2000" dirty="0" err="1" smtClean="0"/>
              <a:t>сүзіп</a:t>
            </a:r>
            <a:r>
              <a:rPr lang="ru-RU" sz="2000" dirty="0" smtClean="0"/>
              <a:t>, </a:t>
            </a:r>
            <a:r>
              <a:rPr lang="ru-RU" sz="2000" dirty="0" err="1" smtClean="0"/>
              <a:t>үстіне құлмақ салып</a:t>
            </a:r>
            <a:r>
              <a:rPr lang="ru-RU" sz="2000" dirty="0" smtClean="0"/>
              <a:t> </a:t>
            </a:r>
            <a:r>
              <a:rPr lang="ru-RU" sz="2000" dirty="0" err="1" smtClean="0"/>
              <a:t>қайнатады</a:t>
            </a:r>
            <a:r>
              <a:rPr lang="ru-RU" sz="2000" dirty="0" smtClean="0"/>
              <a:t>. </a:t>
            </a:r>
            <a:r>
              <a:rPr lang="ru-RU" sz="2000" dirty="0" err="1" smtClean="0"/>
              <a:t>Осыдан</a:t>
            </a:r>
            <a:r>
              <a:rPr lang="ru-RU" sz="2000" dirty="0" smtClean="0"/>
              <a:t> </a:t>
            </a:r>
            <a:r>
              <a:rPr lang="ru-RU" sz="2000" dirty="0" err="1" smtClean="0"/>
              <a:t>соң массаны</a:t>
            </a:r>
            <a:r>
              <a:rPr lang="ru-RU" sz="2000" dirty="0" smtClean="0"/>
              <a:t> </a:t>
            </a:r>
            <a:r>
              <a:rPr lang="ru-RU" sz="2000" dirty="0" err="1" smtClean="0"/>
              <a:t>қайта сүзіп суытады</a:t>
            </a:r>
            <a:r>
              <a:rPr lang="ru-RU" sz="2000" dirty="0" smtClean="0"/>
              <a:t>. Осы масса </a:t>
            </a:r>
            <a:r>
              <a:rPr lang="ru-RU" sz="2000" dirty="0" err="1" smtClean="0"/>
              <a:t>ашыту</a:t>
            </a:r>
            <a:r>
              <a:rPr lang="ru-RU" sz="2000" dirty="0" smtClean="0"/>
              <a:t> </a:t>
            </a:r>
            <a:r>
              <a:rPr lang="ru-RU" sz="2000" dirty="0" err="1" smtClean="0"/>
              <a:t>аппаратында</a:t>
            </a:r>
            <a:r>
              <a:rPr lang="ru-RU" sz="2000" dirty="0" smtClean="0"/>
              <a:t> 5—90°С </a:t>
            </a:r>
            <a:r>
              <a:rPr lang="ru-RU" sz="2000" dirty="0" err="1" smtClean="0"/>
              <a:t>температурада</a:t>
            </a:r>
            <a:r>
              <a:rPr lang="ru-RU" sz="2000" dirty="0" smtClean="0"/>
              <a:t> 7—8 </a:t>
            </a:r>
            <a:r>
              <a:rPr lang="ru-RU" sz="2000" dirty="0" err="1" smtClean="0"/>
              <a:t>тәул</a:t>
            </a:r>
            <a:r>
              <a:rPr lang="en-US" sz="2000" dirty="0" smtClean="0"/>
              <a:t>.</a:t>
            </a:r>
            <a:r>
              <a:rPr lang="ru-RU" sz="2000" dirty="0" smtClean="0"/>
              <a:t> </a:t>
            </a:r>
            <a:r>
              <a:rPr lang="ru-RU" sz="2000" dirty="0" err="1" smtClean="0"/>
              <a:t>сақталады.</a:t>
            </a:r>
            <a:r>
              <a:rPr lang="ru-RU" sz="2000" dirty="0" smtClean="0"/>
              <a:t> </a:t>
            </a:r>
            <a:r>
              <a:rPr lang="ru-RU" sz="2000" dirty="0" err="1" smtClean="0"/>
              <a:t>Одан</a:t>
            </a:r>
            <a:r>
              <a:rPr lang="ru-RU" sz="2000" dirty="0" smtClean="0"/>
              <a:t> </a:t>
            </a:r>
            <a:r>
              <a:rPr lang="ru-RU" sz="2000" dirty="0" err="1" smtClean="0"/>
              <a:t>соң </a:t>
            </a:r>
            <a:r>
              <a:rPr lang="ru-RU" sz="2000" dirty="0" smtClean="0"/>
              <a:t>ары </a:t>
            </a:r>
            <a:r>
              <a:rPr lang="ru-RU" sz="2000" dirty="0" err="1" smtClean="0"/>
              <a:t>қарай ашыту</a:t>
            </a:r>
            <a:r>
              <a:rPr lang="ru-RU" sz="2000" dirty="0" smtClean="0"/>
              <a:t> </a:t>
            </a:r>
            <a:r>
              <a:rPr lang="ru-RU" sz="2000" dirty="0" err="1" smtClean="0"/>
              <a:t>және дәмі жетілу</a:t>
            </a:r>
            <a:r>
              <a:rPr lang="ru-RU" sz="2000" dirty="0" smtClean="0"/>
              <a:t> </a:t>
            </a:r>
            <a:r>
              <a:rPr lang="ru-RU" sz="2000" dirty="0" err="1" smtClean="0"/>
              <a:t>үшін </a:t>
            </a:r>
            <a:r>
              <a:rPr lang="ru-RU" sz="2000" dirty="0" smtClean="0"/>
              <a:t>0—20°С </a:t>
            </a:r>
            <a:r>
              <a:rPr lang="ru-RU" sz="2000" dirty="0" err="1" smtClean="0"/>
              <a:t>температурада</a:t>
            </a:r>
            <a:r>
              <a:rPr lang="ru-RU" sz="2000" dirty="0" smtClean="0"/>
              <a:t> </a:t>
            </a:r>
            <a:r>
              <a:rPr lang="ru-RU" sz="2000" dirty="0" err="1" smtClean="0"/>
              <a:t>арнаулы</a:t>
            </a:r>
            <a:r>
              <a:rPr lang="ru-RU" sz="2000" dirty="0" smtClean="0"/>
              <a:t> </a:t>
            </a:r>
            <a:r>
              <a:rPr lang="ru-RU" sz="2000" dirty="0" err="1" smtClean="0"/>
              <a:t>ыдыста</a:t>
            </a:r>
            <a:r>
              <a:rPr lang="ru-RU" sz="2000" dirty="0" smtClean="0"/>
              <a:t> </a:t>
            </a:r>
            <a:r>
              <a:rPr lang="ru-RU" sz="2000" dirty="0" err="1" smtClean="0"/>
              <a:t>сақталады</a:t>
            </a:r>
            <a:r>
              <a:rPr lang="ru-RU" sz="2000" dirty="0" smtClean="0"/>
              <a:t>. </a:t>
            </a:r>
            <a:r>
              <a:rPr lang="ru-RU" sz="2000" dirty="0" err="1" smtClean="0"/>
              <a:t>Сыраның толық ашу</a:t>
            </a:r>
            <a:r>
              <a:rPr lang="ru-RU" sz="2000" dirty="0" smtClean="0"/>
              <a:t> </a:t>
            </a:r>
            <a:r>
              <a:rPr lang="ru-RU" sz="2000" dirty="0" err="1" smtClean="0"/>
              <a:t>уақыты </a:t>
            </a:r>
            <a:r>
              <a:rPr lang="ru-RU" sz="2000" dirty="0" smtClean="0"/>
              <a:t>21—90 </a:t>
            </a:r>
            <a:r>
              <a:rPr lang="ru-RU" sz="2000" dirty="0" err="1" smtClean="0"/>
              <a:t>тәул</a:t>
            </a:r>
            <a:r>
              <a:rPr lang="en-US" sz="2000" dirty="0" smtClean="0"/>
              <a:t>.</a:t>
            </a:r>
            <a:endParaRPr lang="ru-RU"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a:p>
        </p:txBody>
      </p:sp>
      <p:sp>
        <p:nvSpPr>
          <p:cNvPr id="26626" name="Объект 2"/>
          <p:cNvSpPr>
            <a:spLocks noGrp="1"/>
          </p:cNvSpPr>
          <p:nvPr>
            <p:ph sz="quarter" idx="4294967295"/>
          </p:nvPr>
        </p:nvSpPr>
        <p:spPr>
          <a:xfrm>
            <a:off x="1524000" y="731839"/>
            <a:ext cx="8534400" cy="3475037"/>
          </a:xfrm>
          <a:prstGeom prst="rect">
            <a:avLst/>
          </a:prstGeom>
        </p:spPr>
        <p:txBody>
          <a:bodyPr/>
          <a:lstStyle/>
          <a:p>
            <a:endParaRPr lang="ru-RU" smtClean="0"/>
          </a:p>
        </p:txBody>
      </p:sp>
      <p:pic>
        <p:nvPicPr>
          <p:cNvPr id="26627" name="Picture 2"/>
          <p:cNvPicPr>
            <a:picLocks noChangeAspect="1" noChangeArrowheads="1"/>
          </p:cNvPicPr>
          <p:nvPr/>
        </p:nvPicPr>
        <p:blipFill>
          <a:blip r:embed="rId2" cstate="print"/>
          <a:srcRect/>
          <a:stretch>
            <a:fillRect/>
          </a:stretch>
        </p:blipFill>
        <p:spPr bwMode="auto">
          <a:xfrm>
            <a:off x="-8467" y="0"/>
            <a:ext cx="5623984" cy="5278438"/>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6864351" y="2781300"/>
            <a:ext cx="5336116" cy="4076700"/>
          </a:xfrm>
          <a:prstGeom prst="rect">
            <a:avLst/>
          </a:prstGeom>
          <a:noFill/>
          <a:ln w="9525">
            <a:noFill/>
            <a:miter lim="800000"/>
            <a:headEnd/>
            <a:tailEnd/>
          </a:ln>
        </p:spPr>
      </p:pic>
      <p:pic>
        <p:nvPicPr>
          <p:cNvPr id="26629" name="Picture 4"/>
          <p:cNvPicPr>
            <a:picLocks noChangeAspect="1" noChangeArrowheads="1"/>
          </p:cNvPicPr>
          <p:nvPr/>
        </p:nvPicPr>
        <p:blipFill>
          <a:blip r:embed="rId4" cstate="print"/>
          <a:srcRect/>
          <a:stretch>
            <a:fillRect/>
          </a:stretch>
        </p:blipFill>
        <p:spPr bwMode="auto">
          <a:xfrm>
            <a:off x="7440085" y="-33338"/>
            <a:ext cx="4751916"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0335" y="2636912"/>
            <a:ext cx="8683348" cy="1143000"/>
          </a:xfrm>
        </p:spPr>
        <p:txBody>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tx2">
                    <a:lumMod val="75000"/>
                  </a:schemeClr>
                </a:solidFill>
              </a:rPr>
              <a:t>Молекулярная кухня</a:t>
            </a:r>
            <a:endParaRPr lang="ru-RU" dirty="0">
              <a:solidFill>
                <a:schemeClr val="tx2">
                  <a:lumMod val="75000"/>
                </a:schemeClr>
              </a:solidFill>
            </a:endParaRPr>
          </a:p>
        </p:txBody>
      </p:sp>
      <p:pic>
        <p:nvPicPr>
          <p:cNvPr id="27650" name="Picture 3"/>
          <p:cNvPicPr>
            <a:picLocks noChangeAspect="1" noChangeArrowheads="1"/>
          </p:cNvPicPr>
          <p:nvPr/>
        </p:nvPicPr>
        <p:blipFill>
          <a:blip r:embed="rId2" cstate="print"/>
          <a:srcRect/>
          <a:stretch>
            <a:fillRect/>
          </a:stretch>
        </p:blipFill>
        <p:spPr bwMode="auto">
          <a:xfrm>
            <a:off x="0" y="1"/>
            <a:ext cx="4176184" cy="2276475"/>
          </a:xfrm>
          <a:prstGeom prst="rect">
            <a:avLst/>
          </a:prstGeom>
          <a:noFill/>
          <a:ln w="9525">
            <a:noFill/>
            <a:miter lim="800000"/>
            <a:headEnd/>
            <a:tailEnd/>
          </a:ln>
        </p:spPr>
      </p:pic>
      <p:pic>
        <p:nvPicPr>
          <p:cNvPr id="27651" name="Picture 4"/>
          <p:cNvPicPr>
            <a:picLocks noChangeAspect="1" noChangeArrowheads="1"/>
          </p:cNvPicPr>
          <p:nvPr/>
        </p:nvPicPr>
        <p:blipFill>
          <a:blip r:embed="rId3" cstate="print"/>
          <a:srcRect/>
          <a:stretch>
            <a:fillRect/>
          </a:stretch>
        </p:blipFill>
        <p:spPr bwMode="auto">
          <a:xfrm>
            <a:off x="4176185" y="1"/>
            <a:ext cx="4032249" cy="2276475"/>
          </a:xfrm>
          <a:prstGeom prst="rect">
            <a:avLst/>
          </a:prstGeom>
          <a:noFill/>
          <a:ln w="9525">
            <a:noFill/>
            <a:miter lim="800000"/>
            <a:headEnd/>
            <a:tailEnd/>
          </a:ln>
        </p:spPr>
      </p:pic>
      <p:pic>
        <p:nvPicPr>
          <p:cNvPr id="27652" name="Picture 5"/>
          <p:cNvPicPr>
            <a:picLocks noChangeAspect="1" noChangeArrowheads="1"/>
          </p:cNvPicPr>
          <p:nvPr/>
        </p:nvPicPr>
        <p:blipFill>
          <a:blip r:embed="rId4" cstate="print"/>
          <a:srcRect/>
          <a:stretch>
            <a:fillRect/>
          </a:stretch>
        </p:blipFill>
        <p:spPr bwMode="auto">
          <a:xfrm>
            <a:off x="8208434" y="1"/>
            <a:ext cx="3983567" cy="2276475"/>
          </a:xfrm>
          <a:prstGeom prst="rect">
            <a:avLst/>
          </a:prstGeom>
          <a:noFill/>
          <a:ln w="9525">
            <a:noFill/>
            <a:miter lim="800000"/>
            <a:headEnd/>
            <a:tailEnd/>
          </a:ln>
        </p:spPr>
      </p:pic>
      <p:pic>
        <p:nvPicPr>
          <p:cNvPr id="27653" name="Picture 6"/>
          <p:cNvPicPr>
            <a:picLocks noChangeAspect="1" noChangeArrowheads="1"/>
          </p:cNvPicPr>
          <p:nvPr/>
        </p:nvPicPr>
        <p:blipFill>
          <a:blip r:embed="rId5" cstate="print"/>
          <a:srcRect/>
          <a:stretch>
            <a:fillRect/>
          </a:stretch>
        </p:blipFill>
        <p:spPr bwMode="auto">
          <a:xfrm>
            <a:off x="0" y="4508500"/>
            <a:ext cx="4176184" cy="2349500"/>
          </a:xfrm>
          <a:prstGeom prst="rect">
            <a:avLst/>
          </a:prstGeom>
          <a:noFill/>
          <a:ln w="9525">
            <a:noFill/>
            <a:miter lim="800000"/>
            <a:headEnd/>
            <a:tailEnd/>
          </a:ln>
        </p:spPr>
      </p:pic>
      <p:pic>
        <p:nvPicPr>
          <p:cNvPr id="27654" name="Picture 7"/>
          <p:cNvPicPr>
            <a:picLocks noChangeAspect="1" noChangeArrowheads="1"/>
          </p:cNvPicPr>
          <p:nvPr/>
        </p:nvPicPr>
        <p:blipFill>
          <a:blip r:embed="rId6" cstate="print"/>
          <a:srcRect/>
          <a:stretch>
            <a:fillRect/>
          </a:stretch>
        </p:blipFill>
        <p:spPr bwMode="auto">
          <a:xfrm>
            <a:off x="4176185" y="4508500"/>
            <a:ext cx="4032249" cy="2349500"/>
          </a:xfrm>
          <a:prstGeom prst="rect">
            <a:avLst/>
          </a:prstGeom>
          <a:noFill/>
          <a:ln w="9525">
            <a:noFill/>
            <a:miter lim="800000"/>
            <a:headEnd/>
            <a:tailEnd/>
          </a:ln>
        </p:spPr>
      </p:pic>
      <p:pic>
        <p:nvPicPr>
          <p:cNvPr id="27655" name="Picture 8"/>
          <p:cNvPicPr>
            <a:picLocks noChangeAspect="1" noChangeArrowheads="1"/>
          </p:cNvPicPr>
          <p:nvPr/>
        </p:nvPicPr>
        <p:blipFill>
          <a:blip r:embed="rId7" cstate="print"/>
          <a:srcRect/>
          <a:stretch>
            <a:fillRect/>
          </a:stretch>
        </p:blipFill>
        <p:spPr bwMode="auto">
          <a:xfrm>
            <a:off x="8208434" y="4508500"/>
            <a:ext cx="3983567"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499" y="332656"/>
            <a:ext cx="8683348" cy="864096"/>
          </a:xfrm>
        </p:spPr>
        <p:txBody>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bg2">
                    <a:lumMod val="75000"/>
                  </a:schemeClr>
                </a:solidFill>
              </a:rPr>
              <a:t>Қорытынды</a:t>
            </a:r>
            <a:endParaRPr lang="ru-RU" dirty="0">
              <a:solidFill>
                <a:schemeClr val="bg2">
                  <a:lumMod val="75000"/>
                </a:schemeClr>
              </a:solidFill>
            </a:endParaRPr>
          </a:p>
        </p:txBody>
      </p:sp>
      <p:sp>
        <p:nvSpPr>
          <p:cNvPr id="28675" name="Объект 2"/>
          <p:cNvSpPr>
            <a:spLocks noGrp="1"/>
          </p:cNvSpPr>
          <p:nvPr>
            <p:ph sz="quarter" idx="4294967295"/>
          </p:nvPr>
        </p:nvSpPr>
        <p:spPr>
          <a:xfrm>
            <a:off x="287867" y="1124745"/>
            <a:ext cx="11568773" cy="5229225"/>
          </a:xfrm>
          <a:prstGeom prst="rect">
            <a:avLst/>
          </a:prstGeom>
        </p:spPr>
        <p:txBody>
          <a:bodyPr/>
          <a:lstStyle/>
          <a:p>
            <a:pPr marL="44450" indent="0" algn="just">
              <a:buFont typeface="Georgia" pitchFamily="18" charset="0"/>
              <a:buNone/>
            </a:pPr>
            <a:r>
              <a:rPr lang="ru-RU" sz="2400" dirty="0" err="1" smtClean="0"/>
              <a:t>Тамақ өнеркәсібінде кездесетін</a:t>
            </a:r>
            <a:r>
              <a:rPr lang="ru-RU" sz="2400" dirty="0" smtClean="0"/>
              <a:t> </a:t>
            </a:r>
            <a:r>
              <a:rPr lang="ru-RU" sz="2400" dirty="0" err="1" smtClean="0"/>
              <a:t>көптеген технологиялық про-цестер</a:t>
            </a:r>
            <a:r>
              <a:rPr lang="ru-RU" sz="2400" dirty="0" smtClean="0"/>
              <a:t> </a:t>
            </a:r>
            <a:r>
              <a:rPr lang="ru-RU" sz="2400" dirty="0" err="1" smtClean="0"/>
              <a:t>коллоидты</a:t>
            </a:r>
            <a:r>
              <a:rPr lang="ru-RU" sz="2400" dirty="0" smtClean="0"/>
              <a:t> </a:t>
            </a:r>
            <a:r>
              <a:rPr lang="ru-RU" sz="2400" dirty="0" err="1" smtClean="0"/>
              <a:t>процестер</a:t>
            </a:r>
            <a:r>
              <a:rPr lang="ru-RU" sz="2400" dirty="0" smtClean="0"/>
              <a:t>. </a:t>
            </a:r>
            <a:r>
              <a:rPr lang="ru-RU" sz="2400" dirty="0" err="1" smtClean="0"/>
              <a:t>Мысалы</a:t>
            </a:r>
            <a:r>
              <a:rPr lang="ru-RU" sz="2400" dirty="0" smtClean="0"/>
              <a:t>, </a:t>
            </a:r>
            <a:r>
              <a:rPr lang="ru-RU" sz="2400" dirty="0" err="1" smtClean="0"/>
              <a:t>нан</a:t>
            </a:r>
            <a:r>
              <a:rPr lang="ru-RU" sz="2400" dirty="0" smtClean="0"/>
              <a:t> </a:t>
            </a:r>
            <a:r>
              <a:rPr lang="ru-RU" sz="2400" dirty="0" err="1" smtClean="0"/>
              <a:t>өндірісіндегі қамырды илеп</a:t>
            </a:r>
            <a:r>
              <a:rPr lang="ru-RU" sz="2400" dirty="0" smtClean="0"/>
              <a:t>, оны </a:t>
            </a:r>
            <a:r>
              <a:rPr lang="ru-RU" sz="2400" dirty="0" err="1" smtClean="0"/>
              <a:t>даярлау</a:t>
            </a:r>
            <a:r>
              <a:rPr lang="ru-RU" sz="2400" dirty="0" smtClean="0"/>
              <a:t> </a:t>
            </a:r>
            <a:r>
              <a:rPr lang="ru-RU" sz="2400" dirty="0" err="1" smtClean="0"/>
              <a:t>кездегі</a:t>
            </a:r>
            <a:r>
              <a:rPr lang="ru-RU" sz="2400" dirty="0" smtClean="0"/>
              <a:t> </a:t>
            </a:r>
            <a:r>
              <a:rPr lang="ru-RU" sz="2400" dirty="0" err="1" smtClean="0"/>
              <a:t>ісіну</a:t>
            </a:r>
            <a:r>
              <a:rPr lang="ru-RU" sz="2400" dirty="0" smtClean="0"/>
              <a:t> </a:t>
            </a:r>
            <a:r>
              <a:rPr lang="ru-RU" sz="2400" dirty="0" err="1" smtClean="0"/>
              <a:t>процесі</a:t>
            </a:r>
            <a:r>
              <a:rPr lang="ru-RU" sz="2400" dirty="0" smtClean="0"/>
              <a:t> </a:t>
            </a:r>
            <a:r>
              <a:rPr lang="ru-RU" sz="2400" dirty="0" err="1" smtClean="0"/>
              <a:t>және нан</a:t>
            </a:r>
            <a:r>
              <a:rPr lang="ru-RU" sz="2400" dirty="0" smtClean="0"/>
              <a:t> </a:t>
            </a:r>
            <a:r>
              <a:rPr lang="ru-RU" sz="2400" dirty="0" err="1" smtClean="0"/>
              <a:t>пісіру</a:t>
            </a:r>
            <a:r>
              <a:rPr lang="ru-RU" sz="2400" dirty="0" smtClean="0"/>
              <a:t> </a:t>
            </a:r>
            <a:r>
              <a:rPr lang="ru-RU" sz="2400" dirty="0" err="1" smtClean="0"/>
              <a:t>кезіндегі</a:t>
            </a:r>
            <a:r>
              <a:rPr lang="ru-RU" sz="2400" dirty="0" smtClean="0"/>
              <a:t> </a:t>
            </a:r>
            <a:r>
              <a:rPr lang="ru-RU" sz="2400" dirty="0" err="1" smtClean="0"/>
              <a:t>ұю </a:t>
            </a:r>
            <a:r>
              <a:rPr lang="ru-RU" sz="2400" dirty="0" smtClean="0"/>
              <a:t>мен коагуляция </a:t>
            </a:r>
            <a:r>
              <a:rPr lang="ru-RU" sz="2400" dirty="0" err="1" smtClean="0"/>
              <a:t>сияқты процестердің бәрі </a:t>
            </a:r>
            <a:r>
              <a:rPr lang="ru-RU" sz="2400" dirty="0" smtClean="0"/>
              <a:t>де </a:t>
            </a:r>
            <a:r>
              <a:rPr lang="ru-RU" sz="2400" dirty="0" err="1" smtClean="0"/>
              <a:t>коллоидты</a:t>
            </a:r>
            <a:r>
              <a:rPr lang="ru-RU" sz="2400" dirty="0" smtClean="0"/>
              <a:t> </a:t>
            </a:r>
            <a:r>
              <a:rPr lang="ru-RU" sz="2400" dirty="0" err="1" smtClean="0"/>
              <a:t>систе-мадағы құбылыстар</a:t>
            </a:r>
            <a:r>
              <a:rPr lang="ru-RU" sz="2400" dirty="0" smtClean="0"/>
              <a:t>. </a:t>
            </a:r>
            <a:r>
              <a:rPr lang="ru-RU" sz="2400" dirty="0" err="1" smtClean="0"/>
              <a:t>Сол</a:t>
            </a:r>
            <a:r>
              <a:rPr lang="ru-RU" sz="2400" dirty="0" smtClean="0"/>
              <a:t> </a:t>
            </a:r>
            <a:r>
              <a:rPr lang="ru-RU" sz="2400" dirty="0" err="1" smtClean="0"/>
              <a:t>сияқты </a:t>
            </a:r>
            <a:r>
              <a:rPr lang="ru-RU" sz="2400" dirty="0" smtClean="0"/>
              <a:t>маргарин, </a:t>
            </a:r>
            <a:r>
              <a:rPr lang="ru-RU" sz="2400" dirty="0" err="1" smtClean="0"/>
              <a:t>шырын</a:t>
            </a:r>
            <a:r>
              <a:rPr lang="ru-RU" sz="2400" dirty="0" smtClean="0"/>
              <a:t>, майонез </a:t>
            </a:r>
            <a:r>
              <a:rPr lang="ru-RU" sz="2400" dirty="0" err="1" smtClean="0"/>
              <a:t>сияқ-тыларды әзірлеу ісі</a:t>
            </a:r>
            <a:r>
              <a:rPr lang="ru-RU" sz="2400" dirty="0" smtClean="0"/>
              <a:t> — </a:t>
            </a:r>
            <a:r>
              <a:rPr lang="ru-RU" sz="2400" dirty="0" err="1" smtClean="0"/>
              <a:t>эмульгирлеу</a:t>
            </a:r>
            <a:r>
              <a:rPr lang="ru-RU" sz="2400" dirty="0" smtClean="0"/>
              <a:t> </a:t>
            </a:r>
            <a:r>
              <a:rPr lang="ru-RU" sz="2400" dirty="0" err="1" smtClean="0"/>
              <a:t>процесіне</a:t>
            </a:r>
            <a:r>
              <a:rPr lang="ru-RU" sz="2400" dirty="0" smtClean="0"/>
              <a:t> </a:t>
            </a:r>
            <a:r>
              <a:rPr lang="ru-RU" sz="2400" dirty="0" err="1" smtClean="0"/>
              <a:t>сүйенеді</a:t>
            </a:r>
            <a:r>
              <a:rPr lang="ru-RU" sz="2400" dirty="0" smtClean="0"/>
              <a:t>. </a:t>
            </a:r>
            <a:r>
              <a:rPr lang="ru-RU" sz="2400" dirty="0" err="1" smtClean="0"/>
              <a:t>Сондай-ақ сүт өндірісіндегі </a:t>
            </a:r>
            <a:r>
              <a:rPr lang="ru-RU" sz="2400" dirty="0" smtClean="0"/>
              <a:t>айран, </a:t>
            </a:r>
            <a:r>
              <a:rPr lang="ru-RU" sz="2400" dirty="0" err="1" smtClean="0"/>
              <a:t>сүзбе, құрт, ірімшік</a:t>
            </a:r>
            <a:r>
              <a:rPr lang="ru-RU" sz="2400" dirty="0" smtClean="0"/>
              <a:t>, май, </a:t>
            </a:r>
            <a:r>
              <a:rPr lang="ru-RU" sz="2400" dirty="0" err="1" smtClean="0"/>
              <a:t>қаймақ сияқты-ларды алудың өзі тікелей</a:t>
            </a:r>
            <a:r>
              <a:rPr lang="ru-RU" sz="2400" dirty="0" smtClean="0"/>
              <a:t> коагуляция </a:t>
            </a:r>
            <a:r>
              <a:rPr lang="ru-RU" sz="2400" dirty="0" err="1" smtClean="0"/>
              <a:t>және ісінуге</a:t>
            </a:r>
            <a:r>
              <a:rPr lang="ru-RU" sz="2400" dirty="0" smtClean="0"/>
              <a:t> </a:t>
            </a:r>
            <a:r>
              <a:rPr lang="ru-RU" sz="2400" dirty="0" err="1" smtClean="0"/>
              <a:t>кері</a:t>
            </a:r>
            <a:r>
              <a:rPr lang="ru-RU" sz="2400" dirty="0" smtClean="0"/>
              <a:t> </a:t>
            </a:r>
            <a:r>
              <a:rPr lang="ru-RU" sz="2400" dirty="0" err="1" smtClean="0"/>
              <a:t>құбылыс синерезис</a:t>
            </a:r>
            <a:r>
              <a:rPr lang="ru-RU" sz="2400" dirty="0" smtClean="0"/>
              <a:t> </a:t>
            </a:r>
            <a:r>
              <a:rPr lang="ru-RU" sz="2400" dirty="0" err="1" smtClean="0"/>
              <a:t>сияқтыларға негізделеді</a:t>
            </a:r>
            <a:r>
              <a:rPr lang="ru-RU" sz="2400" dirty="0" smtClean="0"/>
              <a:t>. Кондитер </a:t>
            </a:r>
            <a:r>
              <a:rPr lang="ru-RU" sz="2400" dirty="0" err="1" smtClean="0"/>
              <a:t>саласындағы көпте-ген кремдер</a:t>
            </a:r>
            <a:r>
              <a:rPr lang="ru-RU" sz="2400" dirty="0" smtClean="0"/>
              <a:t> мен сан </a:t>
            </a:r>
            <a:r>
              <a:rPr lang="ru-RU" sz="2400" dirty="0" err="1" smtClean="0"/>
              <a:t>алуан</a:t>
            </a:r>
            <a:r>
              <a:rPr lang="ru-RU" sz="2400" dirty="0" smtClean="0"/>
              <a:t> </a:t>
            </a:r>
            <a:r>
              <a:rPr lang="ru-RU" sz="2400" dirty="0" err="1" smtClean="0"/>
              <a:t>конфеттерді</a:t>
            </a:r>
            <a:r>
              <a:rPr lang="ru-RU" sz="2400" dirty="0" smtClean="0"/>
              <a:t>, </a:t>
            </a:r>
            <a:r>
              <a:rPr lang="ru-RU" sz="2400" dirty="0" err="1" smtClean="0"/>
              <a:t>зефирлерді</a:t>
            </a:r>
            <a:r>
              <a:rPr lang="ru-RU" sz="2400" dirty="0" smtClean="0"/>
              <a:t> </a:t>
            </a:r>
            <a:r>
              <a:rPr lang="ru-RU" sz="2400" dirty="0" err="1" smtClean="0"/>
              <a:t>әзірлеу </a:t>
            </a:r>
            <a:r>
              <a:rPr lang="ru-RU" sz="2400" dirty="0" smtClean="0"/>
              <a:t>де </a:t>
            </a:r>
            <a:r>
              <a:rPr lang="ru-RU" sz="2400" dirty="0" err="1" smtClean="0"/>
              <a:t>кол-лоидты</a:t>
            </a:r>
            <a:r>
              <a:rPr lang="ru-RU" sz="2400" dirty="0" smtClean="0"/>
              <a:t> </a:t>
            </a:r>
            <a:r>
              <a:rPr lang="ru-RU" sz="2400" dirty="0" err="1" smtClean="0"/>
              <a:t>процестер</a:t>
            </a:r>
            <a:r>
              <a:rPr lang="ru-RU" sz="2400" dirty="0" smtClean="0"/>
              <a:t> </a:t>
            </a:r>
            <a:r>
              <a:rPr lang="ru-RU" sz="2400" dirty="0" err="1" smtClean="0"/>
              <a:t>арқылы жүзеге асады</a:t>
            </a:r>
            <a:r>
              <a:rPr lang="ru-RU" sz="2400" dirty="0" smtClean="0"/>
              <a:t>. </a:t>
            </a:r>
            <a:r>
              <a:rPr lang="ru-RU" sz="2400" dirty="0" err="1" smtClean="0"/>
              <a:t>Тағам даярлаудағы пісіру</a:t>
            </a:r>
            <a:r>
              <a:rPr lang="ru-RU" sz="2400" dirty="0" smtClean="0"/>
              <a:t>, </a:t>
            </a:r>
            <a:r>
              <a:rPr lang="ru-RU" sz="2400" dirty="0" err="1" smtClean="0"/>
              <a:t>тұздау сияқты қүбылыстардың бәрі </a:t>
            </a:r>
            <a:r>
              <a:rPr lang="ru-RU" sz="2400" dirty="0" smtClean="0"/>
              <a:t>коагуляция </a:t>
            </a:r>
            <a:r>
              <a:rPr lang="ru-RU" sz="2400" dirty="0" err="1" smtClean="0"/>
              <a:t>немесе</a:t>
            </a:r>
            <a:r>
              <a:rPr lang="ru-RU" sz="2400" dirty="0" smtClean="0"/>
              <a:t> </a:t>
            </a:r>
            <a:r>
              <a:rPr lang="ru-RU" sz="2400" dirty="0" err="1" smtClean="0"/>
              <a:t>белоктың ыдырауы</a:t>
            </a:r>
            <a:r>
              <a:rPr lang="ru-RU" sz="2400" dirty="0" smtClean="0"/>
              <a:t> </a:t>
            </a:r>
            <a:r>
              <a:rPr lang="ru-RU" sz="2400" dirty="0" err="1" smtClean="0"/>
              <a:t>секілді</a:t>
            </a:r>
            <a:r>
              <a:rPr lang="ru-RU" sz="2400" dirty="0" smtClean="0"/>
              <a:t> </a:t>
            </a:r>
            <a:r>
              <a:rPr lang="ru-RU" sz="2400" dirty="0" err="1" smtClean="0"/>
              <a:t>процестер</a:t>
            </a:r>
            <a:r>
              <a:rPr lang="ru-RU" sz="2400" dirty="0" smtClean="0"/>
              <a:t> </a:t>
            </a:r>
            <a:r>
              <a:rPr lang="ru-RU" sz="2400" dirty="0" err="1" smtClean="0"/>
              <a:t>арқылы жүреді</a:t>
            </a:r>
            <a:r>
              <a:rPr lang="ru-RU" sz="24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news.kz/static/news/0/b/0bN1Gxh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4"/>
            <a:ext cx="6185315" cy="376361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4" descr="Картинки по запросу өрт сөндіруші"/>
          <p:cNvSpPr>
            <a:spLocks noChangeAspect="1" noChangeArrowheads="1"/>
          </p:cNvSpPr>
          <p:nvPr/>
        </p:nvSpPr>
        <p:spPr bwMode="auto">
          <a:xfrm>
            <a:off x="2895600" y="1148569"/>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data:image/jpeg;base64,/9j/4AAQSkZJRgABAQAAAQABAAD/2wCEAAkGBxQTEhUUExQWFhQXGBgYGBgYGBoeGhobGhwaHBcXHRoaHSggGB4lHBgYITEhJSkrLi4uGCAzODMsNygtLisBCgoKDg0OGxAQGiwkICQsLCwsLCwsLCwsLCwsLCwsLCwsLCwsLCwsLCwsLCwsLCwsLCwsLCwsLCwsLCwsLCwsLP/AABEIALcBEwMBIgACEQEDEQH/xAAcAAACAgMBAQAAAAAAAAAAAAAEBQMGAAECBwj/xABEEAACAQIEAwUGAggEBQQDAAABAhEAAwQSITEFQVEGImFxgRMykaGxwULwBxQjUmJy0eEVM4LxkqKywtIWJLPyU1Rz/8QAGgEAAwEBAQEAAAAAAAAAAAAAAAECAwQFBv/EACoRAAICAQMDAwMFAQAAAAAAAAABAhEhAxIxE0FRBCIyFJHRYXGBsfAF/9oADAMBAAIRAxEAPwCh37I9oxO2h156ChMYkqogbRqwHM+PjU3FVGee6TA3ocElRGXQt08KSeCGskuKt6tGXUTqwmdCOdR4rs7fe67oogsWBnqZreIc5tCNl6fuiaOxGKubrdKiBpLDl4CmLK4OLXZ297Z7hy5GN2NTMOGA5fxCubPY+8GViyCCDz5GaNBf20e10n3cz7ETtEUAbx53WP8AxH60CuRdcX7h9KASjsQRkPp9qDtDQmQANyZ+wrmo6ia35VOKHsXEactxWIEkCdpAnUdSKIXzoqh3Z3UOI2qDE8XsW7ns2a5nzBYCcztrm56VwvFbTyEzlgQuoAAJmJ1/hNPYydyCUXp9+lLrul1hM6L9P7Ux0+nltSu9/nt/Kn/fVoJcDtMUAB3eQpZexHfIiJ1FSPcggeC/SgcbeZMzqFJAX3hI1MGk42CdDBG8amU+E1W73G8QEkG2NQNLadCeYPSj+D8RvXLpt3GBX2StoijUhD+EfxGl02sj3jhx8dPzFQ3IqZ7ZAJ5afUUDxa+6Ye6yMVYZNVMHczSat0O6RJhvfGnXlQvaW6yohUqDm55eh/foPsti7j+1Ny47xljMxMe9tNddqtbafz/Y04xqaRE3cGLMPirrFwXU9x471veNDpRvZ5mYvnYMYWIIMamTofL4UgwhIdv/AOd3/ppr2HYg3DI91d46nrW0uDKCposOMtABTmPvpE+eo0M/bWqiCY/zv/k/8auuLwjXAoQAtnQgAqPxa/nb1qu439H2PRLl17YREXOZcTHMACdR+TRDgeorZvEr7s3AO4mne/dGu1Q4+PaP3j7x5f3o72ZzJJI/ZDkOi9RSnjw1b+c/erMbG3ZdgFEGfe305+ZpxdUkjvbcpP2pB2ZPdH+r61YoOh3/AD5/nyrnfyZ1w+JmGUgGY3/OvOma4cMiSzDunRWI/E3Slw2B60yw9l3VBbEkLMSB+JutOHyFPgHfh8DUsdBMs2/xqB8AGGo28T1FO+KYdrZhgQTrqRHhEfelhb3v5f8AuWtTMofHbrJfdVJCiIH+kVlZxlZvOfH7CsqSiLjQ73w+/wDSl7+5/rPzA/pTLjJ7w6aD60vZhkOg0Zefg3j4UoknGMnMv8qfQD7U1yyq/wAq/QUvxQkrCg90dep6GmthjlXujboasiXAUift1P8AJ81FI8Wmp8qsaE50007n4fLwpZjUuZiFSdNP2YP/AG0CLg5m1/pB+VdcMwDsrysBkIBaFBkGInepOHISiZgfdXQjnHMeGvwq1cJ4LnGdtF+Z9axis2dDeCh9nOyt607M7WQGt5QBckzmU8hGynnT0cGvclVvJ0+maavdrB2rbLlUSBOuvlRV24hGqqfQVTjYlKjwjtfg3t4+2zoyhrtkgkEAwVmCdDtyqPhelzEeF63/ANbr969rxWER1KgAjcowlDG2h2PiKo/F+B2LZc27Ue0YFpd59oGLADU85PIRVPgSFoO3p01pdiG/b/6FO/8AEwNNLWCc7EDz/OlLOIYdkvW834kcfAqeXnWaZpJYO8U8FdQO6OfiaExDgq4LLJAiWAmGB69KbJwz2wVoUwCNfMx9ak/wTllQD1/pT3JMSjaKotkFGBe2NVKjOsnQg8/EUy4HAv5pUj2YXQzqFQHQcu6acjgv8vz/AKVNb4YRtl+dPeGw4x12EIXYjc8j+RSbF4hHtPbz+8F1ysdjqf7VYBw9v3x/wn+tE4XgWfcnVgBlQE+O7/ahSxVA45spfAwLJcEli0QFRydJ/h8aP4pYFxUkwCcw8NCO9p3Trsda9U4D2UFlszHMTPejJv4TIO/xpva4LYUBRbUqCSARIk7nXc1W3Nkuqo8Zs9hWBEl/aOCtsAA2yrDvMXiF8AYnxojgvY7EYdmU2bneAGYpIEGZBWZ9PlXsz4VDEqCFMjwPlUjgHWNRVUTwUm3grGHsZ7ls3ZdYAV5lYywPwtI3kDlVrtXcwUgESAYO/lFFXbSssMAQeRE1GloDbShKgbsRdrMCMRZdVQvcQAqBAP8AKGO0xVAfsbcu3LYuYZ1VzLMt1TkGxlcg19T616yuERWLDc76mDWmUAltJO0gaeRiaYqR59juwiWBGFbO5PdtOwBI/Ec2gPwpTbwWIc5Ba1XQhJbKZ2ZthXq7ge9AZgNNNfGDWYe8p1AieogmPOpcbKTooHC+y926D7S4EgGAIYk7SwU7SOtPuFcCvWUIbJc0ECIG5J3Pe5QDzJqzKN45+FZcIUSTA8dqaikJuxD2ixL2rXtLdkPd5ZhOQHcmDqB4GqVxD9Zuqb1pfZjQZFtMczdVPSNY1j51fL99rhuWxlURCkkGepy9IreDPsstrUmN4MQOZ5CgZ5FcxuLBINwjwy1lewPgLNw5zbtvm1zEAk+sa1qltfkLj4PL0sIROhHWAfWYqRbK9BQOBukJBkxPwE1tOJ2yCcwOUZjBBgaawDtqKyyae0P9gv7tdC2OlB8P4vautkRpaCduQ3+tMgKTbKVEfswOVdqTWyKwDWlYwrAgF1HX8n6VaLuPhltqYGg8PztVZwlpveAMCZPKo1xrZiefePy0+lWmZS5LJb4mCWPjp5cvlXaY8HnVL/WWA0JNMOHXCep6zVWTRa0v1mPwi3FzHl72pAIBnUgjpVUxXa2zaOVT7Z+ikZQfFtvQT5itYC7exctduQhOiLy/PqfGmCRihQ7ZGzLOh16LSvtFan2TAEwzA6bAqTr092rxwTs8UuT7Iezj8Y58iAdeupHOrFf4YrLk0VeahRB89KlQLcsUeccBwdxkJVGInePz8aMtWWbZSa9CweFW2gUbDTwjpqTpXS2UAiNPL403piU6POBh88qATIO28Ux4T2UdVVBKgD8ZnQ67iTz5xV3tBV91QB4CpQwG1C0weoIeH9mchlmDcxCmfjMfKmeEwFq17iAHqd/jXd7Egb6Co7mJgSdPOrSSJbbJ9zrMVI0AaUEl2YNSl9NaZJguTNaW4AJJ30oTFXXyzbCtvIYkfDSD6kUMp9mmcKQzcgQY+fe2oGMmvcgda5OgMb+dBYbApna73szgAgzAjovKjIA+0UASI2mtDXbIuqJJAkEelR3bYD5y7wYXJPdnroJHxihbWOLsWtgPZUQQA2fNzI01G3zoAcetaV55UMcUuXNIAG06bdedaa6zKGVwBEmNfQf7UAFu22tRYpMwKnbnFQWL+sEktE7QsdByrtBG7E777fkUACpw1NigKxpM5uhM+go60ihcqiABpM/eszeVc3LkSTMAEmgAcPGns20/dAj01rK6s4suoZACpEgyPpWUEnjvDsQpQwVbTbN1meR5fWobWCsW86raYF1yHvuTlJUkDuxMjelFqwBlWyxtnMJysdQdTmnRtBEVa2EZvIE+O/8ASsd3g3cPItwOBt2nzIjgghZ750MSPdApsLw10b3h+E+H9a4IImNdVMHflz9K66+BX7VLdlJUY+IGuj+8v4W/h8KWcHu/tcQIb/PzbfvIN5poy78u8v2pbw1YxGKH8dk/FRQuAfJbuAcYNtXtupa0WIK6TrEkEefOg+IJYTO9l2ZnPusDI0Ak8thypLi+0NvD3MlxWKswLFRJQRGaOevLoKJuutwB7TB0OxUyJ6GPdPgYquxm+SscCw2JXEsXJyayZ0adiATM/wC1Q9qeKXWutZBK2lCyo0zkgNLdd4jarWqAgSAdjr1Gx9DVT7SoP1k+KKfqv/aKGxxSbB+F4csd4Ar179EOOBs3bemdHzTzKsPnBB+IryjAtofIg/T717J+jnh62cHbfIq3HBloOYrmJSZ8PlFKDbZrqpKJcjdrhmoEYxSTqNN65xOMVQDqZ2AEk+n3rc5QtmrkvFDWroIkbedKeK49VfK+YrlmFMTvoTyFJuhpD0YhTMEab61EcX3oCk6TMiPrNIsJxNTAyQmXUDaNN+tacsF94IoaZkM0HlptpERS3D2jK/ezuCAWRZJAIEEbDXeunCXIkkdVzfIxpQRvM4XIVCZgNZk9ddNfETvXF/Dl2ZFgoe+BsPElvtrtSsdB2LxzKwS3aLkxJkBRrGp1Pyqu9s+NXLVq5DlQmTPlkHvMAckjWBznSmFsXAgEiAdVU7qDrBB1Mcqr3afL7G6URyCFhULZoLAQSN5PQ+FJsaQ6tYzIpdRdIuZQjH3iNjpEg+NNcDfVVCksrQNXJMSJ946eE9RSCxYuI2wD9zQ6sNzRWGxBzQYzkj3gS2YzmBAMab+lJSG0NRjLjibayJIIaRHiDzHjQOO43kKHKFYzmzDvZVjoOc6TE9KF4nxFirKFPdMAwSCwEny9eVdYO4QxN7LkKEKD3VMAEjXfrOm3OnZNE7Ym4/7JQDmZipjuwp93+HSDNH8Pm2qW3AEAyS4nfTQHx51AmMLQwQvmUd1TI36xpGv9qDGLfNLEm2CAFOrd7kYGp0FOwoc33dgCAd2BXTy1PIc/hWsLY0DXCDzGggGIMEHWheL3cqZlEHMASDqDyzDXTwrMC94oQx78DKDpz3Om8edPuKsBeL4mLZQH3WME6aGJE66fCoOJY/KFIYEPGVZAEfiMsQfWhrDNdGV2GbUkIIERrm0Jg71vimGtsQpGZimVQIzCdiS3LQ6jpRYUFXMQwuLkVmRhJKspE8hBOnmK74jdIAAMn93QZvCTAFCXbJeyrIxkDKcpygagMefTaswdtychcFBv/EDsJ3OnPwpgQHj1iz+zbKrLuoYQCdSN/Gt1O9tie7atXBycxJjTXTfl6VuiwPHcBYW1cCXNVbVDJkNGqzO5Go9fVxjcUFS40E5UJjmYnSlWBwtzEThypZlCsHGs8g86Bdd5q8cD7A4gopxN1EMEFV7+bSASdto2nWs9t8F7qKxg+IC5mEZWyK0byDJDAjca70av7Riqd5tIC6tPQAa9KsXBeya4TFW2zJdt27T2wCGa6cxUqCNVhSpIYQYYgjnSr9JODuK6Yq3KFHUPlIDKSQVcchJ0nXUjxp9MXUHGB7H4hiM+VVOsk6iORUfnyplj+CYLA27mJZC9yFmSYuONEGXYa9Nhryovsz2mGLw4uAjMCyOByZTBMcpEN5NSTtZxGxfQ2mVLm+rAMB4gdfGh7YK2K5SZ5RxPGq1x3YF7jksci93XkDsANgOQpFcxNwPmSbTDmpIb4iK9J/V7XuqqxtPMfnpS3inDFMEATWH1F9i+mV/C9psUB3nV/wCdVPzEE+poLF4pmzO5ljrP0EDQDlFM7/Bf3fh9weVAXME3+UYJOx5+op70x1RxwvihzgBTJIHhXpnBe0l1UADZlGmVtQNNPEDwqhcE4aLZnRmGs/YUd2bxEM1s6Hp49fWpnLNxKVtVIueE4u0lerKW0GhzE/CIjz86g472juL+tvkEobCCcxBUlS2sjXvHaeU0sxanR194aGDuOY9N/SlXFbP7PFNmJLKjEEn8I0by26wQfCnp6t8ilEu1viDjEsx7hChmAfMI0g9CDNNsTxANo0EEjNBHjA5wY8aqnDbK5A9y6yEqRrbZtFAIIOx6RykVJiLjo8MuWVBEgaqSYPdPP1rWTIiixXMaDkVIW2R3ZgaGIJ67mixhUsuq917rHQGAoDEnNr73yqp/4qwt2wCQUEiNANjJ01PQzzomxir9/KxLMFfVsskCZAgEZpAOketKx0WcowRyly2WthjkB2Eayv4DvUB4xbUDK4za6SAqjQarJ18qQ8Q7RTGWQ4tkElgAR3spGhI13WeRHjROE4ha9mrsJuAtmVn0cEa5WC9Rsduu1O/Aq8hFi/kUOjr3nKr3xI7/AIjUR18Nqg7Q8SzWMQWIu21yC6F07uYTplmI128ahv4/ObL/AOWpBJRMuhVjlj2mjEkCfHzihON40th7zM4W26KvsQASVJg9/QAyTvzHlQgY5weIIeLbbqoABmQZjWN+XnRbYAsM6FlVNBLDOWA2jQqNZgyarGBe2lzK9s3zlBXLdeASJywp7w0GsDbao+L3PaBfZsbdtSGC+0OYXHBDxqWeNPKdtaWB2x/cxmZDLtpJksSFIjos9B6ijLfEGa6i3kBBMgshJICiNBrHOYqn4PEWlV8zP7UsAHS2CQMgkARzgCQBOY67gs8ObF+4LeHe6GChgGYZVddgguRJ6xy1G1NCY+wF64GQd9SWK5mQwozELb1EDluOkUXjLhZvZEKJJKMAfeUmVjYnYeu1Vvi2Na2qWiTmdMt0FyxDT7xJYwxI1AFD/rxcJkuZX9pmNv2eYqJJzm57zjTUb07QUWTC4m5eLKzFWynutC67QAddCNxXAw73FVLbZwoE5if2bEkEydSIB08qV4W1bDsyXFse1HccBydpb3wCoJyttETrWsZwbEIPYo5vWmAdzCqCxEHvAgtqQ0HU+M0CLTh8oUXEygAshLaAAEgwT466zpS9eKpcvm2bZa5bVYe0ZDM3eHkBv3up0jfjBcOGEwz2WzX5BhORmIhSTEHePOKgw3ZcMhebtp8wYKXSFIkHL7MbEddZ9askbW7PtLjEMxy6MJAAJGsDKAT489K1ZLLZCsoAJiGOgljHumQT5xXWGs32uMrqPYjVGzEM5094bkR5UxODLgC4VIBzDQb8onaPjToLFOHwiFQYuc92AO/PWsp5+pLWUUKxD2Xu4U21fDW1zESHfVgJ1EmcpBkELAkURxnj1iyCb97UR3F3MmAMo1Os79D0rznh/EhaUWrLhUBJB/mgMASDvoY8CaS8M4Szd0Wyxh1zajusF1PNiGztqSO9tqadiLzc7fZnt28NaAV2ZQzabZcrZRqJLfijSOuim017FWXTE3Gcy1s5ViQdmGiro5jUkaGBRtjg1tAGxJVJMhJGWYUQttdNkXQTtReN4iyBSlgi3I/aOVWI1AFqc+sRqBUt0rY6Kp2Ct3LNrEByVtu4BHUpIaD0kweuWicY6kRAWCIA/D46bb0TiMSWJ5ROg686VYlZ151wynudnRFUgX9ZKOD+8PmNj86zCcQZ2fMZUQANNKHxEkQd11FD8LugZi2ksflRWBj3JIPkYjkeXmJ5UJjLjdwlQGXkhykxqGzEMNTIiOfhoTaxIOo1FcY5J1HKI+v2pRm4g4pnIxjXnzmAOQGw8APKlWItlbgcaFGg+U/0Iphh1ykj1Hr/AHmocavenkdD58vz4U7yANhOOulxhdUOqzoJzQDqd+8aeDG4a8u0GCIKspIMypkCQZPXeqzjreW8GGzQfs358ac4QZgVmennuPnVNLlCQ5s4YkBPad0W2yZ2MAKvujQifhyoMkyrONCNNY5kbjbX41HwbFE3LqGCsaE6w0QYmu0S6bd1wGKIcrMpgIZBykDw61pF7iaoMxGJQzktFFfLlBYnKoEEZi2qkg77aVJbe8R7VcrexIQspUhdYVcpGvMTDA9edK8QzW8quwOgPvqw1HIiRPKuMNigrDMVyk6yCR4HKCs7czVYAYpxl7l4XHRHI91Wyqs6mYWBqeu/wqIYhWa45Co2rLBgb6qsaz0G3iKBclnLgd1iB3AAsmTAjbyqf9be29trYYMpBIY7EQdtZgzvp4UhZGGCxt14A957ky8GTJG7GQNWnlS7jiFke1bBYnKBIUDMSNJJiJ5yBUjY+9dZndSztuQYJI0GiiIAA5Db1qDiOe3bL3BETIKyZQ6iDAbcbbelNAN8JhgC5Kshtp/+Re7cA94QZI5yOnPSpMPi8qls6OXYZlKK5bmxkiFmSYI5GgQGS4r5ct1lW5rI1YnKQXJBBHSN/OpcYxLM9xT7RwW1jc65h1B167+FAGrGHDSAgZs0LNzuxIjukTB157HajMDigDcVLdskDPD94jLIhT+IQdQR40r9soBKgyoIbuuCTAIbVhlPIQfwnrTS3gCGtMM1y64Nw7MQc4gwCcp2nN+91FNIGwfBrndmGQFGLgXACG72oZjroIAnfbSmllxiLnsEyWmcKS0QCSPd0Hc0lQAdZM8qep2Wu3gS6W7WacxES8uXLZQO6ZiNdtCOVPV7LYcZYSAuyySvLWCYnTeqUGS5FGwHCWZ8tgZ8jqJYZgpUMGYOQFK8wDzI0q98J4SLYOZixJzbzB25ADbSjrWDRFCoAqjkKlBAq0qJbs4NkTNbFgdK6z1w94VQjRWuW0rg3+lcv40Ad5xWqHL1lAjwzC8UspkF6CpEjXcAwVOshtt43o2523iFtDIkDM6wXbqwkQJ8vWkHbK2lu5CiIyHLH8MMPH8BnxpFh8QUBXKCeU8v61m7awVi8noOGvt76OWLCc8nMfNiZ9K7uY245VXYnvczJA/ufpSnAYsFFCmNJ0G06kTFH4S1muZiSYE1jqfHJpHkKD6GhnWfzFSp7hPjUD+P2NcxqLeJNl7wGoEH7fP60FgjmXzk/Ez96NxiaHxFI+HYkqcp1jTxkVtFXEhvI2wGJysVY6Haab5pA/PKkOLSdYINMuG+7HhUSXcpMmumHQdVPyI/rXTpmkfDzFcXzJWBJBHz0j4kUzwXB77xFthPNu6PnrQk3wFld4la7it+6fk2kfGK7wOMygHaOflzq2nsc7ZhddVBGy6mfPSNRPOl3HOzluzhWdR3lKHMd94Phzn0rZabrJG5CzA3iJKRLHMSdAs66+PKKs3D8ai24u4exdJ1LNbSSOWaVJMedV7spw433LFmS0nTck8/H1/pV0xXFMPhotW7au595n70em3oIqUnF2Dd4AxjsJ/+lh/RLf8A4VK2JwTa/qdqNicibnbYeBqp8U4/ZzNktKMu+XRSegHKOZ286rd/jlxgfw6iMsiN+dbRdkPB6oz4RlWMJbMEmICkbazpuBt4VE9zBGS2F1395pJ8f2gqr8Cx+e0ocxcHI6ZhuD8PvT/hmItBm9rbzhgRoYyk/i2/2otjqiY38CSD+rspgCQ9wQFECCtzeBvuamu3MBcTJct3CJJBZrrETqQCXLQTOlccG4K2KaEAtqPx6kTr3d9zP/Ly2rviPARaLK95WcNBVV70ETOXTn0MDrQ3StjjCU3UU2aW1w86A3lAmBmeNdxDTOmmvLSsHCcBdgK18mFACkliBtAyE+Gmmgo3hdq2uIBu21Fm5CFZ90kgodNlzAaSYmvRcPhUtCLaIg/hAH0pwalwPV0p6TSl3KbhewNphM31BEd5xMDbu5PrVk4bwSzhwAicyZOp1pg+IA/tWvaE1pSRjbNtWZhUTEda4e8F2oAmaOZqJzHhQj4puQrj2p50AEBya5cnwqH2h6/Cufa0wJtqjd659uo5ya6DTyoAjisqTKaygR5T2x4eCpQW/atczZM7FUtswbLEGC2YtE6aAHka854ph4VGgqYhtDofX1r0LC3ReZ7Ic3FDs1uCsFSobKT+FVZmHXSq32o4fkZrYBAKo6z1YAnyhsw9KjuVQDwU+0WJAK7zG3I+VWXBoUViWBER6nYfOqNgA6MG9mT6VceH3TcQAqwGbnptGm9Z6q9pUOQxmhB46/086HZzHidq7vuCTEmNIHOKgSOYAjyMfOuU2BcWTGu4oPg3DRdMEgTrqJ+9a4tiiR3Tpt/StcH4pkIBTUePWtoLGSJclos9ldNbhP8Ap/vRvB+ziagsx18BQ1ntUAv+WdORb+1Q4XtWylotqJ6kmPkKr2C9xbcPweygJVBmGxOpDDYifGmD9oMOoGa6hMTlUEn1AkiqTf447HKznVVZRb0BJ1KlpBUjbU8+dKFxWa33ozAkZiq5hEd0FQABodgN/Grc0lgSVvJcuIdrU/BbZuhaAPlJ+NVDjfE7l5GDMcsHujRdNtOe3OgGveg+tdMZBFYucnyWopBHZ7jvsbDtEnvR0mABPwpdicU2VmBltT5mD96A4faIGsZWAkHxH51rdy1c1A1ETKkER1kHSrcQQPZhQCdcuhUjfr8d6na/OkAKeXSuLmAckFSBKjNJ5gfOmnBuy9y+wVFZz12HmY0A+NTJruzp0/TSk3tWPPb7knBMH7UHM2UAd1joS8iAkTJj05eFem8D4datIGuoxuZR/mQEzAatk96OcN/ekmEw1vDDLZi7eAhrv4EjTKk9NpH9h3cYzmdyZ6kx41HVrg7Y+hTXuf8Av0X558D3Ecaa4Vt2FykEEFdIKmQdBtI20qPtmAr28SuguASOh/FPrHzpdgMWFQ3FPgCPt6/SpuE3zi8PibFwy6v7RCRMK+hjyYH/AIqPmqfL4LaWjNTiqjHD/n8AmJxqssa6jl41fey3FxiMMrMxLrKP/MvP1EH1ryq6wtSGYEg5dJ5ddPCnn6P+MhcS1qYW6unTOkn4lZ/4aNCTjOn3D1+kp6O5dsnp3tlG4jxNcnGLyBPnQ4ZJ1JJ8q5u3R/KPnXcfPk74npFQt/EagOLQbCahfElthApAFNdUVEWHnUC6cp86lt4g7ZQKAN5ifAVyxUc/hrXTKDuZ+lcEKOdAG1YDoKx8R4moLt7pQb3DQAebp61lLs5rKBHivC8Q9h5tkjoRpvE+Yp/xALcUYiFW45hwoEfiysNdO6sR4TzoPhnBLt4d1IA5sYH9T6VaeG8HtBGwz3FN64O6Y0QjvDXrqd9Yrljqrdts0k0VPKKnwlwg+QPxneusXhTadrb+8pg/1HUHeub1kqBIiRoeR0B3HmPjWs1aCLJWvKLYjQTv4/ellzFyYEt6E/SuMXjVkKRmUenrR+GxiRKpHieVc1UanFqwzg/s1CnQkzSp8OMzIDJU6H5inGIxhuDLrE7LIn16U74d2G9th/aGbVw62yOQ6sPxA9OlVC3gUsFWwzZtG0bpXDtlmtcWF7C3PZYhcp/C4Eqw5EGh2vFvHpFNxa5EmglMX0oOziDDZjJzHz5VEsgxzOw610mEuN7lt2kn3VY/QVSiFnQvTqam/W418KX3roGk7Vwp0157CntLgtz/AE7lq4bbzlGSM0Ag9Cun1Xaj+KYG77965nJ6n7belKuz185UJ/CSPTl96sn61PKdedczlKLcbPf09HR1Yw1XFPAFwzhruRlXTfMw0AG7eMU+xnEURfZhpQRoN2I5sRvrrGw06UtvcRc2rhdgoZkQZfCWYfJflSN8co90SepqL2r9zdrqPKwuEhzd4kze4Ao/PKgbuJUasxc/KlF7GE7mhmvUuTSki2X8b/7ZI0BMf8x/pUfZfifssaCTCsWRvJjp8DB9KU3cV/7e2Ojj6BvqTQDXu9cbpPxJ0rdcpnBKnCUfNlt7XYf2NxmEZXO3Q+Xj18DVZw3FDadLijW26v55TqPUSPWrfxOcXhLdxILMozD+Jff15HQnyJqh4tQCQNvyR6Qac41K0RoaqlpbZc8M93XGqwDZ4UgEQdwdRtWjfXkJ86qHYzH58Ha6pNs/6Dp/y5aercPOuxOzwJx2yaGP6x+RtXdvGA8qX+3HPWulvUyRkcV0ionxTVGmFuOO6pjrFT2OF3DyoAHOJatLe8aO/wAFcnl84ou1wID3mPpQAomeVG2MIzbJHif703w+ARNp86JIp0IT/wCHt4VumseNZQB87rj7yd1bhVTyAHwka/OiOG4gpmZ0YqZXOjEFSRqNRBkEgjxoBo5xr4j8iuuEdpvZEBjmUnVesEcjpmlRqeVc3SSeDRPA247gGW5m1yuAyyZOyyp6ET02igbVljAA8h/arbYwtvHwxcpcCgEAFgDy3O/KrhwvsvZyA37SPcJzMZJlufSeXKt9pFnkV7gt4S6W2aNwFJPidBSm1xGPeXMOWug9K+k7NhFiFVQvugACNI0jaqH25/Ryt8tfwgVLp1e3stzqRyV/kfAyaiWkmVGZS+zIF64O6Mo1c6+i67TXqCYtAszlCiT0AFeT4Oy1glVBUqYZToZ5z4+BrfF+0LsBaU+Z+3pUKoob9zGHH3XEs5ubMIVZ1C8vXnVM4h2ce2M1liw6bN6Roab4e+eep5mjbOJiCRsaxU5RNHFMpVvHXUGQO411GZgR15/WpcKb9wwrOx0nU/Wj+0xBZYGpmT9B9al7H4dXulWuZJA/FlBjlm5Hx0511RdqzJqmV/FYdwSSCATz8daMurOU+E/SrV22xFg4dbduM1tgZGswMurRBEE8+lVrBXmyZkOqwI56fkVOo6pnV6WO9Th5V/YsmC4TctWRdcZSY7p3A5T08vGpcReASJ1iR9aUYjtLeZYuL8J+Nd3mJUNyrl1l7rR63/Pk+k4S7P8As4v41iqrPdXNA/mMk/T4ChmuVFdeoS1SoWdEtbbgnN2ozeqMCtFatQRhLXkMc02VHW59qhv3O6f4nJ9B/wDajMNg3aypAMhwR9KYf+kMTcCi3ZciW1ysRuI1AjlWuw4vqEnl9xr+jrHSr2G6508x7y+qilXafhbJdIjxG+o1E/Lbxprg+x+MwY9u1tlVdS0r3YggwCTEgcq9Z4LwewyJfa2rPcAaWGbKGiABqBHWtdlqmcvX2TbXc8x/RxgbxW9bCNoyuAB++pGp5e5zq/YXs3dOrFVHnJ+A0+dW5Rv+dBW60UaOWc9zsS2eztse8Wb5CmWGwVu37qgfX4nWiK1mpkGGsrRNclqYGyaw1wDW89AHVc1pjWFqANE1lc69KygR4bisBiCVW3gymUyrezafIsY+PlULdjrxUZsNLHfLkUjpHeJ6+H2et23fkE+BP3oW92zvHZgPJV+4NYvVijtj6HUfdL+R72Q4c+GsBDaaQSSWaSZ5A+g0BqyHjLCP2NyOpyKPizD6V5ff7VXm3uvH8xHyFB/4mHDF3YHugHcSc3vDcjQbbTsaOr4RX0VK3L7I9cHae0v+YyJEz31b5ISZ9KgudusPMJmuHwyr/wBbA/KvKb2PtkOgGomLmfQx/DA32011oE8TGZ5fKpYmAzLvzEAjbSDU9SRX02kl3H/bvtPbxLA27QtuNDcDyWHIGABp11qkpiDtWXsQre7MeJnX0Aof9XZj3QaTfkznGEVgPt3jyJog8QyiSdB4UAuDurrlJ8t6DxV1mInQA7eNSlGTwzHd4Ga3s5kjeDHxj4aUDi7nf7um3xqG7iWnTnt5VFlO53qoxp2Ju1Qe2KBVg05uXj/ahsMvvEAiACNf4lHrvW7Vott6npRFtltagy3yPhHSm5rgSe12uR/wDgPtlbO7owjQMIysJBMjffSibXD1AcKWZZIVm/EBv4SCZ8mWq1guIXRKIxGY+pn/AGq5dmLiXAcK5AuMQ1mSILjRrU8i6kRyzIlY9OW52dWh6mcZXJ4M7O/o+v4sFwQiajMw330X94j0HjVuwP6HbAANzEXSeYUKvp+Krz2dsFMNaRlKFQe7Oo1MD4RTMiuqOmkjLV9TOUnkoy/o64bZKhwzFjC+0uESegy5ZPhT3CdkMDbMphrXqub/AK5preuxAIGs8xHzoe/jcsZlYL+8Iyr4nXQeNXSMHOT5ZOmDVINtUTlogGnTSI1ipGut+75mfpWrR6/OocRcZZyKSY2ka+rHTemSEFgdCd+VR2oUqqAZdduUdOW5oezi8xgK4Iicwjeduux2qDFY8KWkuFQiTlhTyjNHxHlQAxcgEsTyAI1IiTBy9d9a7FygxdDqcrhhziD4x8PrUy3TAnT8+WlABBfrXM0K9rMQxJ6ZQe7vIMEb1yQy6yAPE/ADQCgAl3ifD41hYHel9nGm4iuimCRoRDb66Hb1okOCO7ofzvQBLmM8iK2XrknTlQeLyLqxCrzkxHjJoEFNcFYr0EuIZ4a1GTqQZ310IGkTrPSuhfzFhlMjSe7r4bmgAzOK3Qdu3p3iAecGtUAfNTY01LZW4/urPPcf1rVZWCijvlrzRsYW4d4HrUzcNIALONeQnTzmsrKrajnetN9wkcMt6Bi+ae8JHoBEb+dN+FlbOYrYsMywQbtvOQNTv1AmsrKZDk2Ke0uKN+6LjBVOUABZAAExAJMfGuOH44puAy+Oh+NbrK55xU8MqlQ8w2Jt3RCzO5BH32qLF8NttOZQfqPhWVleXq3pzqLMpKngA/8ATaHUFhPl/SknFuHeybLmmRO0fnasrK6PTa05TpsIydkRxoW0B+LaPLnQ9q3Ms250FZWV3qKXBcVk5stkcN0INWSxZCulwQYYONxDIwM6a1lZQyke847jAVbTklFcpsAZLRC76Az05cq1h8ebhJtlgFJSGjKWU97aW8J+tZWV0IyC8fbLJK5faLqpIkA9NwR00rqzblZViC0a6mPIEwK3WUxA6GHYFixQSw5nmu0KKJwmOViQJzAAkHcA7a1qsoAH4nxP2RExsWMA5oBUaA6fi5ketK8UMM+W44uFgYzEwVAPMIddR0J0rKygLyRcP4igu3bZZ0ylmBEnMCFGYksxkSIEafKmuI4gLdsscxGvvHUa5fwg7nwrKykmUyC1x5cxVlYFYnb8QkH7fap3xYYBIIZgxCtDaAxO8a6GJHKsrKLEBNay3ATeuIB7qALEbSdGGp/IoXFC4Cby3WuQdLeiiDyMgzy130NZWUwJLHH2O6qpEBk1JEkCZCwd9qOuY4urEMoCgs0gmVyzHLX41lZQBHhuLoyZ1IiADAMecFQZ1FIuIIC/dvGTmBj2ggE+JYaHTQDet1lABb37lvuDDm4AB386ayAT70HcxtyrKysoCj//2Q=="/>
          <p:cNvSpPr>
            <a:spLocks noChangeAspect="1" noChangeArrowheads="1"/>
          </p:cNvSpPr>
          <p:nvPr/>
        </p:nvSpPr>
        <p:spPr bwMode="auto">
          <a:xfrm>
            <a:off x="155578" y="-1790700"/>
            <a:ext cx="56102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Картинки по запросу өрт сөндіруші"/>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3743327"/>
            <a:ext cx="6185315" cy="3114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Картинки по запросу өрт сөндіруші"/>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54305" y="401087"/>
            <a:ext cx="5594888" cy="58912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1549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542" y="332656"/>
            <a:ext cx="8683348" cy="1143000"/>
          </a:xfrm>
        </p:spPr>
        <p:txBody>
          <a:bodyPr>
            <a:normAutofit/>
          </a:bodyPr>
          <a:lstStyle/>
          <a:p>
            <a:pPr marL="0" indent="0" algn="ctr" fontAlgn="auto">
              <a:spcAft>
                <a:spcPts val="0"/>
              </a:spcAft>
              <a:buClr>
                <a:schemeClr val="accent6">
                  <a:lumMod val="75000"/>
                </a:schemeClr>
              </a:buClr>
              <a:buFont typeface="Georgia" pitchFamily="18" charset="0"/>
              <a:buNone/>
              <a:defRPr/>
            </a:pPr>
            <a:r>
              <a:rPr lang="kk-KZ" dirty="0" smtClean="0">
                <a:solidFill>
                  <a:schemeClr val="tx2">
                    <a:lumMod val="60000"/>
                    <a:lumOff val="40000"/>
                  </a:schemeClr>
                </a:solidFill>
              </a:rPr>
              <a:t>Назарларларыңызға рахмет!</a:t>
            </a:r>
            <a:endParaRPr lang="ru-RU" dirty="0">
              <a:solidFill>
                <a:schemeClr val="tx2">
                  <a:lumMod val="60000"/>
                  <a:lumOff val="40000"/>
                </a:schemeClr>
              </a:solidFill>
            </a:endParaRPr>
          </a:p>
        </p:txBody>
      </p:sp>
      <p:pic>
        <p:nvPicPr>
          <p:cNvPr id="29699" name="Picture 2"/>
          <p:cNvPicPr>
            <a:picLocks noChangeAspect="1" noChangeArrowheads="1"/>
          </p:cNvPicPr>
          <p:nvPr/>
        </p:nvPicPr>
        <p:blipFill>
          <a:blip r:embed="rId2" cstate="print"/>
          <a:srcRect/>
          <a:stretch>
            <a:fillRect/>
          </a:stretch>
        </p:blipFill>
        <p:spPr bwMode="auto">
          <a:xfrm>
            <a:off x="719667" y="3141664"/>
            <a:ext cx="3810000" cy="2657475"/>
          </a:xfrm>
          <a:prstGeom prst="rect">
            <a:avLst/>
          </a:prstGeom>
          <a:noFill/>
          <a:ln w="9525">
            <a:noFill/>
            <a:miter lim="800000"/>
            <a:headEnd/>
            <a:tailEnd/>
          </a:ln>
        </p:spPr>
      </p:pic>
      <p:pic>
        <p:nvPicPr>
          <p:cNvPr id="29700" name="Picture 3"/>
          <p:cNvPicPr>
            <a:picLocks noChangeAspect="1" noChangeArrowheads="1"/>
          </p:cNvPicPr>
          <p:nvPr/>
        </p:nvPicPr>
        <p:blipFill>
          <a:blip r:embed="rId3" cstate="print"/>
          <a:srcRect/>
          <a:stretch>
            <a:fillRect/>
          </a:stretch>
        </p:blipFill>
        <p:spPr bwMode="auto">
          <a:xfrm>
            <a:off x="5615517" y="2276476"/>
            <a:ext cx="5856816"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a:r>
            <a:br>
              <a:rPr lang="en-US" b="1" dirty="0" smtClean="0"/>
            </a:br>
            <a:r>
              <a:rPr lang="kk-KZ" b="1" dirty="0"/>
              <a:t> </a:t>
            </a:r>
            <a:r>
              <a:rPr lang="en-US" b="1" dirty="0" smtClean="0"/>
              <a:t/>
            </a:r>
            <a:br>
              <a:rPr lang="en-US" b="1" dirty="0" smtClean="0"/>
            </a:br>
            <a:r>
              <a:rPr lang="kk-KZ" b="1" dirty="0" smtClean="0"/>
              <a:t>Өзін-өзі </a:t>
            </a:r>
            <a:r>
              <a:rPr lang="kk-KZ" b="1" dirty="0"/>
              <a:t>бақылауға арналған сурақтар:</a:t>
            </a:r>
            <a:r>
              <a:rPr lang="ru-RU" dirty="0"/>
              <a:t/>
            </a:r>
            <a:br>
              <a:rPr lang="ru-RU" dirty="0"/>
            </a:b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10000"/>
          </a:bodyPr>
          <a:lstStyle/>
          <a:p>
            <a:r>
              <a:rPr lang="kk-KZ" b="1" dirty="0"/>
              <a:t> </a:t>
            </a:r>
            <a:endParaRPr lang="ru-RU" dirty="0"/>
          </a:p>
          <a:p>
            <a:r>
              <a:rPr lang="kk-KZ" dirty="0"/>
              <a:t>1. Тамақ өнеркәсібіндегі қолданатын көбіктерге қандай талаптар қойылады және олардың қасиеттері қандай болу керек? </a:t>
            </a:r>
            <a:endParaRPr lang="ru-RU" dirty="0"/>
          </a:p>
          <a:p>
            <a:r>
              <a:rPr lang="kk-KZ" dirty="0"/>
              <a:t>2. Тамақ өнеркәсібіндегі қолданатын көбіктүзгіштердің құрамына қандай заттар кіреді?</a:t>
            </a:r>
            <a:endParaRPr lang="ru-RU" dirty="0"/>
          </a:p>
          <a:p>
            <a:r>
              <a:rPr lang="kk-KZ" dirty="0"/>
              <a:t>3. Мұнай – газ өнеркәсібінде көбіктерді қалай қолданады?</a:t>
            </a:r>
            <a:endParaRPr lang="ru-RU" dirty="0"/>
          </a:p>
          <a:p>
            <a:r>
              <a:rPr lang="kk-KZ" dirty="0"/>
              <a:t>4. Санитария мен гигиенада көбікті қолдану аумақтарын айтыңыздар.</a:t>
            </a:r>
            <a:endParaRPr lang="ru-RU" dirty="0"/>
          </a:p>
          <a:p>
            <a:r>
              <a:rPr lang="kk-KZ" dirty="0"/>
              <a:t>5. Ауылшаруашылығында көбіктермен қалай қолданады?</a:t>
            </a:r>
            <a:endParaRPr lang="ru-RU" dirty="0"/>
          </a:p>
          <a:p>
            <a:r>
              <a:rPr lang="en-US" dirty="0"/>
              <a:t>6</a:t>
            </a:r>
            <a:r>
              <a:rPr lang="kk-KZ" dirty="0"/>
              <a:t>. Көбіктерді текстильдік өнеркәсіпте қалай пайдаланады?</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117" y="615066"/>
            <a:ext cx="8610600" cy="1293028"/>
          </a:xfrm>
        </p:spPr>
        <p:txBody>
          <a:bodyPr>
            <a:normAutofit/>
          </a:bodyPr>
          <a:lstStyle/>
          <a:p>
            <a:r>
              <a:rPr lang="kk-KZ" sz="3200" b="1" dirty="0" smtClean="0"/>
              <a:t>Өрт сөндіруге арналған көбіктүзгіштер </a:t>
            </a:r>
            <a:endParaRPr lang="ru-RU" sz="3200" dirty="0">
              <a:solidFill>
                <a:srgbClr val="FF0000"/>
              </a:solidFill>
            </a:endParaRPr>
          </a:p>
        </p:txBody>
      </p:sp>
      <p:sp>
        <p:nvSpPr>
          <p:cNvPr id="3" name="Объект 2"/>
          <p:cNvSpPr>
            <a:spLocks noGrp="1"/>
          </p:cNvSpPr>
          <p:nvPr>
            <p:ph idx="1"/>
          </p:nvPr>
        </p:nvSpPr>
        <p:spPr>
          <a:xfrm>
            <a:off x="685800" y="1751528"/>
            <a:ext cx="10820400" cy="4467158"/>
          </a:xfrm>
        </p:spPr>
        <p:txBody>
          <a:bodyPr>
            <a:normAutofit/>
          </a:bodyPr>
          <a:lstStyle/>
          <a:p>
            <a:pPr>
              <a:buNone/>
            </a:pPr>
            <a:r>
              <a:rPr lang="kk-KZ" sz="2800" dirty="0" smtClean="0"/>
              <a:t>Өрт сөндіруге арналған көбіктүзгіштерді белгілі бір критерий бойынша топтарға бөлуге болады.</a:t>
            </a:r>
          </a:p>
          <a:p>
            <a:pPr>
              <a:buNone/>
            </a:pPr>
            <a:r>
              <a:rPr lang="kk-KZ" sz="2800" dirty="0" smtClean="0"/>
              <a:t> Негізгі  - беттік – активті заттардың табиғаты бойынша:</a:t>
            </a:r>
            <a:endParaRPr lang="ru-RU" sz="2800" dirty="0" smtClean="0"/>
          </a:p>
          <a:p>
            <a:pPr lvl="0"/>
            <a:r>
              <a:rPr lang="kk-KZ" sz="2800" dirty="0" smtClean="0"/>
              <a:t>Протеинді (ақуызды);</a:t>
            </a:r>
            <a:endParaRPr lang="ru-RU" sz="2800" dirty="0" smtClean="0"/>
          </a:p>
          <a:p>
            <a:pPr lvl="0"/>
            <a:r>
              <a:rPr lang="kk-KZ" sz="2800" dirty="0" smtClean="0"/>
              <a:t>Фторпротеинді;</a:t>
            </a:r>
            <a:endParaRPr lang="ru-RU" sz="2800" dirty="0" smtClean="0"/>
          </a:p>
          <a:p>
            <a:pPr lvl="0"/>
            <a:r>
              <a:rPr lang="kk-KZ" sz="2800" dirty="0" smtClean="0"/>
              <a:t>Синтетикалық көмірсутектер;</a:t>
            </a:r>
            <a:endParaRPr lang="ru-RU" sz="2800" dirty="0" smtClean="0"/>
          </a:p>
          <a:p>
            <a:pPr lvl="0"/>
            <a:r>
              <a:rPr lang="kk-KZ" sz="2800" dirty="0" smtClean="0"/>
              <a:t>Фторсинтетикалық.</a:t>
            </a:r>
            <a:endParaRPr lang="ru-RU" sz="2800" dirty="0" smtClean="0"/>
          </a:p>
          <a:p>
            <a:pPr>
              <a:buNone/>
            </a:pPr>
            <a:r>
              <a:rPr lang="ru-RU" sz="2500" dirty="0" smtClean="0">
                <a:latin typeface="Times New Roman" panose="02020603050405020304" pitchFamily="18" charset="0"/>
                <a:cs typeface="Times New Roman" panose="02020603050405020304" pitchFamily="18" charset="0"/>
              </a:rPr>
              <a:t>       </a:t>
            </a:r>
            <a:endParaRPr lang="ru-RU" sz="2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72633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89" y="764373"/>
            <a:ext cx="11377411" cy="1293028"/>
          </a:xfrm>
        </p:spPr>
        <p:txBody>
          <a:bodyPr>
            <a:normAutofit fontScale="90000"/>
          </a:bodyPr>
          <a:lstStyle/>
          <a:p>
            <a:r>
              <a:rPr lang="kk-KZ" sz="3200" dirty="0" smtClean="0"/>
              <a:t>Стандартты өрт жабдықтарында отты өшіретін  көбікті түзу қабілетіне бойынша:</a:t>
            </a:r>
            <a:r>
              <a:rPr lang="ru-RU" sz="3200" dirty="0" smtClean="0"/>
              <a:t/>
            </a:r>
            <a:br>
              <a:rPr lang="ru-RU" sz="3200" dirty="0" smtClean="0"/>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4952" y="2057403"/>
            <a:ext cx="11034793" cy="4122647"/>
          </a:xfrm>
        </p:spPr>
        <p:txBody>
          <a:bodyPr/>
          <a:lstStyle/>
          <a:p>
            <a:pPr lvl="0"/>
            <a:r>
              <a:rPr lang="kk-KZ" dirty="0" smtClean="0"/>
              <a:t>Өртті көбікпен сөндіруде төмен еселі көбіктүзгіштер (көбік еселігі 3-тен 20-ға дейін) және көбікэмульсиялар (к&lt;3);</a:t>
            </a:r>
            <a:endParaRPr lang="ru-RU" dirty="0" smtClean="0"/>
          </a:p>
          <a:p>
            <a:pPr lvl="0"/>
            <a:r>
              <a:rPr lang="kk-KZ" dirty="0" smtClean="0"/>
              <a:t>Өртті көбікпен сөндіруде орташа еселі көбіктүзгіштер (көбік еселігі 21-ден 200-га дейін);</a:t>
            </a:r>
            <a:endParaRPr lang="ru-RU" dirty="0" smtClean="0"/>
          </a:p>
          <a:p>
            <a:pPr lvl="0"/>
            <a:r>
              <a:rPr lang="kk-KZ" dirty="0" smtClean="0"/>
              <a:t>Өртті көбікпен сөндіруде жоғары еселі көбіктүзгіштер (көбік еселігі 200 ден жоғары).</a:t>
            </a:r>
            <a:endParaRPr lang="ru-RU" dirty="0" smtClean="0"/>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1486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100" dirty="0" smtClean="0"/>
              <a:t/>
            </a:r>
            <a:br>
              <a:rPr lang="kk-KZ" sz="3100" dirty="0" smtClean="0"/>
            </a:br>
            <a:r>
              <a:rPr lang="kk-KZ" sz="3100" dirty="0" smtClean="0"/>
              <a:t>Құрамында әртүрлі бейорганикалық тұздары бар суды қолдану мүмкіндігіне тәуелділігіне байланысты былай бөлінеді:</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lvl="0"/>
            <a:r>
              <a:rPr lang="kk-KZ" dirty="0" smtClean="0"/>
              <a:t>Өрт сөндіргіш көбіктерді алуда ішуге жарамды суды қолданатын КТ;</a:t>
            </a:r>
            <a:endParaRPr lang="ru-RU" dirty="0" smtClean="0"/>
          </a:p>
          <a:p>
            <a:pPr lvl="0"/>
            <a:r>
              <a:rPr lang="kk-KZ" dirty="0" smtClean="0"/>
              <a:t>Өрт сөндіргіш көбіктерді алуда қатты  суды қолданатын КТ;</a:t>
            </a:r>
            <a:endParaRPr lang="ru-RU" dirty="0" smtClean="0"/>
          </a:p>
          <a:p>
            <a:pPr lvl="0"/>
            <a:r>
              <a:rPr lang="kk-KZ" dirty="0" smtClean="0"/>
              <a:t>Өрт сөндіргіш көбіктерді алуда теңіз суын қолданатын КТ.</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Көбіктүзгіштер қызметі бойыншы былай бөлінеді:</a:t>
            </a:r>
            <a:endParaRPr lang="ru-RU" dirty="0"/>
          </a:p>
        </p:txBody>
      </p:sp>
      <p:sp>
        <p:nvSpPr>
          <p:cNvPr id="3" name="Содержимое 2"/>
          <p:cNvSpPr>
            <a:spLocks noGrp="1"/>
          </p:cNvSpPr>
          <p:nvPr>
            <p:ph idx="1"/>
          </p:nvPr>
        </p:nvSpPr>
        <p:spPr/>
        <p:txBody>
          <a:bodyPr/>
          <a:lstStyle/>
          <a:p>
            <a:pPr lvl="0"/>
            <a:r>
              <a:rPr lang="kk-KZ" dirty="0" smtClean="0"/>
              <a:t>Мұнайда, мұнай өнімдерінде және жанғыш қатты материалдарда өртті сөндіруде қолданатын көбікті және сулағыш ерітіндіні алу үшін қолданатын жалпы қызметі;</a:t>
            </a:r>
            <a:endParaRPr lang="ru-RU" dirty="0" smtClean="0"/>
          </a:p>
          <a:p>
            <a:pPr lvl="0"/>
            <a:r>
              <a:rPr lang="kk-KZ" dirty="0" smtClean="0"/>
              <a:t>Жанғыш сұйықтықтардың жеке түрлеріндегі өртті сөндіру үшін қолданатын және ерекше жағдайларда (теңіз суымен, төменгі температурада және т.б.) пайдаланылатын мақсаттық қызмет;</a:t>
            </a:r>
            <a:endParaRPr lang="ru-RU" dirty="0" smtClean="0"/>
          </a:p>
          <a:p>
            <a:pPr lvl="0"/>
            <a:r>
              <a:rPr lang="kk-KZ" dirty="0" smtClean="0"/>
              <a:t>Үлдіртүзгіштер;</a:t>
            </a:r>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100" dirty="0" smtClean="0"/>
              <a:t/>
            </a:r>
            <a:br>
              <a:rPr lang="kk-KZ" sz="3100" dirty="0" smtClean="0"/>
            </a:br>
            <a:r>
              <a:rPr lang="kk-KZ" sz="3100" dirty="0" smtClean="0"/>
              <a:t>Суат микрофлорасы мен топырақтың әрекетінен ыдырау қабілетіне байланысты КТ былай бөлінеді: </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lvl="0"/>
            <a:r>
              <a:rPr lang="kk-KZ" dirty="0" smtClean="0"/>
              <a:t>Тез ыдырағыш;</a:t>
            </a:r>
            <a:endParaRPr lang="ru-RU" dirty="0" smtClean="0"/>
          </a:p>
          <a:p>
            <a:pPr lvl="0"/>
            <a:r>
              <a:rPr lang="kk-KZ" dirty="0" smtClean="0"/>
              <a:t>Орташа ыдырағыш;</a:t>
            </a:r>
            <a:endParaRPr lang="ru-RU" dirty="0" smtClean="0"/>
          </a:p>
          <a:p>
            <a:pPr lvl="0"/>
            <a:r>
              <a:rPr lang="kk-KZ" dirty="0" smtClean="0"/>
              <a:t>Баяу ыдырағыш;</a:t>
            </a:r>
            <a:endParaRPr lang="ru-RU" dirty="0" smtClean="0"/>
          </a:p>
          <a:p>
            <a:pPr lvl="0"/>
            <a:r>
              <a:rPr lang="kk-KZ" dirty="0" smtClean="0"/>
              <a:t>Өте баяу ыдырағыш.</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Сұйық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құйылған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ауасы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ыдысты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шайқап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алады</a:t>
            </a:r>
            <a:r>
              <a:rPr lang="ru-RU" dirty="0">
                <a:latin typeface="Times New Roman" panose="02020603050405020304" pitchFamily="18" charset="0"/>
                <a:cs typeface="Times New Roman" panose="02020603050405020304" pitchFamily="18" charset="0"/>
              </a:rPr>
              <a:t>. Осы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ұсақталып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ауамен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араласа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 сұйық арқылы ауаны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үрлегенде </a:t>
            </a:r>
            <a:r>
              <a:rPr lang="ru-RU" dirty="0">
                <a:latin typeface="Times New Roman" panose="02020603050405020304" pitchFamily="18" charset="0"/>
                <a:cs typeface="Times New Roman" panose="02020603050405020304" pitchFamily="18" charset="0"/>
              </a:rPr>
              <a:t>де </a:t>
            </a:r>
            <a:r>
              <a:rPr lang="ru-RU" dirty="0" err="1">
                <a:latin typeface="Times New Roman" panose="02020603050405020304" pitchFamily="18" charset="0"/>
                <a:cs typeface="Times New Roman" panose="02020603050405020304" pitchFamily="18" charset="0"/>
              </a:rPr>
              <a:t>көбік 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Көбіктерді </a:t>
            </a:r>
            <a:r>
              <a:rPr lang="ru-RU" dirty="0" err="1">
                <a:latin typeface="Times New Roman" panose="02020603050405020304" pitchFamily="18" charset="0"/>
                <a:cs typeface="Times New Roman" panose="02020603050405020304" pitchFamily="18" charset="0"/>
              </a:rPr>
              <a:t>конденсациялық тәсілмен </a:t>
            </a:r>
            <a:r>
              <a:rPr lang="ru-RU" dirty="0">
                <a:latin typeface="Times New Roman" panose="02020603050405020304" pitchFamily="18" charset="0"/>
                <a:cs typeface="Times New Roman" panose="02020603050405020304" pitchFamily="18" charset="0"/>
              </a:rPr>
              <a:t>де </a:t>
            </a:r>
            <a:r>
              <a:rPr lang="ru-RU" dirty="0" err="1">
                <a:latin typeface="Times New Roman" panose="02020603050405020304" pitchFamily="18" charset="0"/>
                <a:cs typeface="Times New Roman" panose="02020603050405020304" pitchFamily="18" charset="0"/>
              </a:rPr>
              <a:t>алуға 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химиялық</a:t>
            </a:r>
            <a:r>
              <a:rPr lang="ru-RU" dirty="0">
                <a:latin typeface="Times New Roman" panose="02020603050405020304" pitchFamily="18" charset="0"/>
                <a:cs typeface="Times New Roman" panose="02020603050405020304" pitchFamily="18" charset="0"/>
              </a:rPr>
              <a:t> реакция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газ </a:t>
            </a:r>
            <a:r>
              <a:rPr lang="ru-RU" dirty="0" err="1">
                <a:latin typeface="Times New Roman" panose="02020603050405020304" pitchFamily="18" charset="0"/>
                <a:cs typeface="Times New Roman" panose="02020603050405020304" pitchFamily="18" charset="0"/>
              </a:rPr>
              <a:t>бөлінеді</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газды</a:t>
            </a:r>
            <a:r>
              <a:rPr lang="ru-RU" dirty="0">
                <a:latin typeface="Times New Roman" panose="02020603050405020304" pitchFamily="18" charset="0"/>
                <a:cs typeface="Times New Roman" panose="02020603050405020304" pitchFamily="18" charset="0"/>
              </a:rPr>
              <a:t> фаза </a:t>
            </a:r>
            <a:r>
              <a:rPr lang="ru-RU" dirty="0" err="1">
                <a:latin typeface="Times New Roman" panose="02020603050405020304" pitchFamily="18" charset="0"/>
                <a:cs typeface="Times New Roman" panose="02020603050405020304" pitchFamily="18" charset="0"/>
              </a:rPr>
              <a:t>құрайды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Мысалы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өрт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сөндіргіштегі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химиялық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негізделген</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ctr"/>
            <a:r>
              <a:rPr lang="ru-RU" dirty="0"/>
              <a:t>NaHCO</a:t>
            </a:r>
            <a:r>
              <a:rPr lang="ru-RU" baseline="-25000" dirty="0"/>
              <a:t>3 </a:t>
            </a:r>
            <a:r>
              <a:rPr lang="ru-RU" dirty="0"/>
              <a:t>+ HCI = </a:t>
            </a:r>
            <a:r>
              <a:rPr lang="ru-RU" dirty="0" err="1"/>
              <a:t>NaCI</a:t>
            </a:r>
            <a:r>
              <a:rPr lang="ru-RU" dirty="0"/>
              <a:t> + H</a:t>
            </a:r>
            <a:r>
              <a:rPr lang="ru-RU" baseline="-25000" dirty="0"/>
              <a:t>2</a:t>
            </a:r>
            <a:r>
              <a:rPr lang="ru-RU" dirty="0"/>
              <a:t>O + CO</a:t>
            </a:r>
            <a:r>
              <a:rPr lang="ru-RU" baseline="-25000" dirty="0"/>
              <a:t>2 </a:t>
            </a:r>
            <a:endParaRPr lang="en-US" baseline="-25000" dirty="0" smtClean="0"/>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Мұндағы</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су мен </a:t>
            </a:r>
            <a:r>
              <a:rPr lang="ru-RU" dirty="0" err="1">
                <a:latin typeface="Times New Roman" panose="02020603050405020304" pitchFamily="18" charset="0"/>
                <a:cs typeface="Times New Roman" panose="02020603050405020304" pitchFamily="18" charset="0"/>
              </a:rPr>
              <a:t>көмірқышқыл</a:t>
            </a:r>
            <a:r>
              <a:rPr lang="ru-RU" dirty="0">
                <a:latin typeface="Times New Roman" panose="02020603050405020304" pitchFamily="18" charset="0"/>
                <a:cs typeface="Times New Roman" panose="02020603050405020304" pitchFamily="18" charset="0"/>
              </a:rPr>
              <a:t> газы </a:t>
            </a:r>
            <a:r>
              <a:rPr lang="ru-RU" dirty="0" err="1">
                <a:latin typeface="Times New Roman" panose="02020603050405020304" pitchFamily="18" charset="0"/>
                <a:cs typeface="Times New Roman" panose="02020603050405020304" pitchFamily="18" charset="0"/>
              </a:rPr>
              <a:t>сұйық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Ондағы</a:t>
            </a:r>
            <a:r>
              <a:rPr lang="ru-RU" dirty="0">
                <a:latin typeface="Times New Roman" panose="02020603050405020304" pitchFamily="18" charset="0"/>
                <a:cs typeface="Times New Roman" panose="02020603050405020304" pitchFamily="18" charset="0"/>
              </a:rPr>
              <a:t> су – </a:t>
            </a:r>
            <a:r>
              <a:rPr lang="ru-RU" dirty="0" err="1">
                <a:latin typeface="Times New Roman" panose="02020603050405020304" pitchFamily="18" charset="0"/>
                <a:cs typeface="Times New Roman" panose="02020603050405020304" pitchFamily="18" charset="0"/>
              </a:rPr>
              <a:t>дисперстік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көміртек</a:t>
            </a:r>
            <a:r>
              <a:rPr lang="ru-RU" dirty="0">
                <a:latin typeface="Times New Roman" panose="02020603050405020304" pitchFamily="18" charset="0"/>
                <a:cs typeface="Times New Roman" panose="02020603050405020304" pitchFamily="18" charset="0"/>
              </a:rPr>
              <a:t> (IV) </a:t>
            </a:r>
            <a:r>
              <a:rPr lang="ru-RU" dirty="0" err="1">
                <a:latin typeface="Times New Roman" panose="02020603050405020304" pitchFamily="18" charset="0"/>
                <a:cs typeface="Times New Roman" panose="02020603050405020304" pitchFamily="18" charset="0"/>
              </a:rPr>
              <a:t>оксиді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дисперстік</a:t>
            </a:r>
            <a:r>
              <a:rPr lang="ru-RU" dirty="0">
                <a:latin typeface="Times New Roman" panose="02020603050405020304" pitchFamily="18" charset="0"/>
                <a:cs typeface="Times New Roman" panose="02020603050405020304" pitchFamily="18" charset="0"/>
              </a:rPr>
              <a:t> фаза.</a:t>
            </a:r>
          </a:p>
          <a:p>
            <a:pPr marL="0" indent="0">
              <a:buNone/>
            </a:pPr>
            <a:endParaRPr lang="ru-RU"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1254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TotalTime>
  <Words>1199</Words>
  <Application>Microsoft Office PowerPoint</Application>
  <PresentationFormat>Произвольный</PresentationFormat>
  <Paragraphs>72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Дәріс 8. «Көбік қатысындағы химиялық технологиялар»</vt:lpstr>
      <vt:lpstr>Слайд 2</vt:lpstr>
      <vt:lpstr>Слайд 3</vt:lpstr>
      <vt:lpstr>Өрт сөндіруге арналған көбіктүзгіштер </vt:lpstr>
      <vt:lpstr>Стандартты өрт жабдықтарында отты өшіретін  көбікті түзу қабілетіне бойынша: </vt:lpstr>
      <vt:lpstr> Құрамында әртүрлі бейорганикалық тұздары бар суды қолдану мүмкіндігіне тәуелділігіне байланысты былай бөлінеді: </vt:lpstr>
      <vt:lpstr>Көбіктүзгіштер қызметі бойыншы былай бөлінеді:</vt:lpstr>
      <vt:lpstr> Суат микрофлорасы мен топырақтың әрекетінен ыдырау қабілетіне байланысты КТ былай бөлінеді:  </vt:lpstr>
      <vt:lpstr>Слайд 9</vt:lpstr>
      <vt:lpstr>Слайд 10</vt:lpstr>
      <vt:lpstr>Қорытынды:</vt:lpstr>
      <vt:lpstr>Тамақ өнеркәсібіндегі көбіктер</vt:lpstr>
      <vt:lpstr>Слайд 13</vt:lpstr>
      <vt:lpstr>Слайд 14</vt:lpstr>
      <vt:lpstr>Слайд 15</vt:lpstr>
      <vt:lpstr>Слайд 16</vt:lpstr>
      <vt:lpstr>Слайд 17</vt:lpstr>
      <vt:lpstr>Слайд 18</vt:lpstr>
      <vt:lpstr>Слайд 19</vt:lpstr>
      <vt:lpstr>Кілегейлерді дайындау технологиясы</vt:lpstr>
      <vt:lpstr>Тұрақтандырғыштар мен қоюлатқыштар</vt:lpstr>
      <vt:lpstr>Слайд 22</vt:lpstr>
      <vt:lpstr>Слайд 23</vt:lpstr>
      <vt:lpstr>Слайд 24</vt:lpstr>
      <vt:lpstr>Зефир өндіру технологиясы</vt:lpstr>
      <vt:lpstr>Сыра</vt:lpstr>
      <vt:lpstr>Слайд 27</vt:lpstr>
      <vt:lpstr>Молекулярная кухня</vt:lpstr>
      <vt:lpstr>Қорытынды</vt:lpstr>
      <vt:lpstr>Назарларларыңызға рахмет!</vt:lpstr>
      <vt:lpstr>   Өзін-өзі бақылауға арналған сурақтар: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Әл-Фараби атындағы Қазақ Ұлттық Университеті</dc:title>
  <dc:creator>Nurlan</dc:creator>
  <cp:lastModifiedBy>Admin</cp:lastModifiedBy>
  <cp:revision>24</cp:revision>
  <dcterms:created xsi:type="dcterms:W3CDTF">2015-09-27T14:45:57Z</dcterms:created>
  <dcterms:modified xsi:type="dcterms:W3CDTF">2021-10-19T20:27:47Z</dcterms:modified>
</cp:coreProperties>
</file>